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5"/>
  </p:notesMasterIdLst>
  <p:sldIdLst>
    <p:sldId id="256" r:id="rId2"/>
    <p:sldId id="257" r:id="rId3"/>
    <p:sldId id="258" r:id="rId4"/>
    <p:sldId id="260" r:id="rId5"/>
    <p:sldId id="261" r:id="rId6"/>
    <p:sldId id="292" r:id="rId7"/>
    <p:sldId id="288" r:id="rId8"/>
    <p:sldId id="294" r:id="rId9"/>
    <p:sldId id="289" r:id="rId10"/>
    <p:sldId id="290" r:id="rId11"/>
    <p:sldId id="291" r:id="rId12"/>
    <p:sldId id="268" r:id="rId13"/>
    <p:sldId id="293" r:id="rId14"/>
    <p:sldId id="269" r:id="rId15"/>
    <p:sldId id="296" r:id="rId16"/>
    <p:sldId id="297" r:id="rId17"/>
    <p:sldId id="298" r:id="rId18"/>
    <p:sldId id="299" r:id="rId19"/>
    <p:sldId id="300" r:id="rId20"/>
    <p:sldId id="301" r:id="rId21"/>
    <p:sldId id="302" r:id="rId22"/>
    <p:sldId id="303" r:id="rId23"/>
    <p:sldId id="285"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9172F"/>
    <a:srgbClr val="1B8537"/>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63" autoAdjust="0"/>
    <p:restoredTop sz="84474" autoAdjust="0"/>
  </p:normalViewPr>
  <p:slideViewPr>
    <p:cSldViewPr>
      <p:cViewPr>
        <p:scale>
          <a:sx n="60" d="100"/>
          <a:sy n="60" d="100"/>
        </p:scale>
        <p:origin x="-1356" y="-13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78811DC-7D6D-494B-94F5-36136F177841}" type="datetimeFigureOut">
              <a:rPr lang="en-US" smtClean="0"/>
              <a:pPr/>
              <a:t>2/2/2012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8DFE29A-44F3-493E-9CAA-D886B7074ED6}"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8DFE29A-44F3-493E-9CAA-D886B7074ED6}" type="slidenum">
              <a:rPr lang="en-US" smtClean="0"/>
              <a:pPr/>
              <a:t>5</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noProof="0" dirty="0" smtClean="0"/>
              <a:t>La GIZC a connu une grande évolution au cour</a:t>
            </a:r>
            <a:r>
              <a:rPr lang="fr-FR" baseline="0" noProof="0" dirty="0" smtClean="0"/>
              <a:t> d’une période de temps relativement longue. Cela a emmené ver la séquentielle reconnaissance des limites de la capacité de l'homme pour contrôler la nature ver un accent accru sur la planification d'une sensibilisation et ver une connaissance des limites des biens et services de l'écosystème.</a:t>
            </a:r>
          </a:p>
          <a:p>
            <a:endParaRPr lang="fr-FR" noProof="0" dirty="0" smtClean="0"/>
          </a:p>
        </p:txBody>
      </p:sp>
      <p:sp>
        <p:nvSpPr>
          <p:cNvPr id="4" name="Slide Number Placeholder 3"/>
          <p:cNvSpPr>
            <a:spLocks noGrp="1"/>
          </p:cNvSpPr>
          <p:nvPr>
            <p:ph type="sldNum" sz="quarter" idx="10"/>
          </p:nvPr>
        </p:nvSpPr>
        <p:spPr/>
        <p:txBody>
          <a:bodyPr/>
          <a:lstStyle/>
          <a:p>
            <a:fld id="{F8DFE29A-44F3-493E-9CAA-D886B7074ED6}" type="slidenum">
              <a:rPr lang="en-US" smtClean="0"/>
              <a:pPr/>
              <a:t>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FR" noProof="0" dirty="0"/>
          </a:p>
        </p:txBody>
      </p:sp>
      <p:sp>
        <p:nvSpPr>
          <p:cNvPr id="4" name="Slide Number Placeholder 3"/>
          <p:cNvSpPr>
            <a:spLocks noGrp="1"/>
          </p:cNvSpPr>
          <p:nvPr>
            <p:ph type="sldNum" sz="quarter" idx="10"/>
          </p:nvPr>
        </p:nvSpPr>
        <p:spPr/>
        <p:txBody>
          <a:bodyPr/>
          <a:lstStyle/>
          <a:p>
            <a:fld id="{F8DFE29A-44F3-493E-9CAA-D886B7074ED6}" type="slidenum">
              <a:rPr lang="en-US" smtClean="0"/>
              <a:pPr/>
              <a:t>13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smtClean="0">
                <a:solidFill>
                  <a:srgbClr val="7030A0"/>
                </a:solidFill>
              </a:rPr>
              <a:t>‘‘This is the worst pain a man can have: to know much and have no power to act.” </a:t>
            </a:r>
          </a:p>
          <a:p>
            <a:endParaRPr lang="en-US"/>
          </a:p>
        </p:txBody>
      </p:sp>
      <p:sp>
        <p:nvSpPr>
          <p:cNvPr id="4" name="Slide Number Placeholder 3"/>
          <p:cNvSpPr>
            <a:spLocks noGrp="1"/>
          </p:cNvSpPr>
          <p:nvPr>
            <p:ph type="sldNum" sz="quarter" idx="10"/>
          </p:nvPr>
        </p:nvSpPr>
        <p:spPr/>
        <p:txBody>
          <a:bodyPr/>
          <a:lstStyle/>
          <a:p>
            <a:fld id="{F8DFE29A-44F3-493E-9CAA-D886B7074ED6}" type="slidenum">
              <a:rPr lang="en-US" smtClean="0"/>
              <a:pPr/>
              <a:t>23</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24EAD225-9129-40AB-AB0B-18D85C6712F6}" type="datetimeFigureOut">
              <a:rPr lang="en-US" smtClean="0"/>
              <a:pPr/>
              <a:t>2/2/2012</a:t>
            </a:fld>
            <a:endParaRPr lang="en-US" dirty="0"/>
          </a:p>
        </p:txBody>
      </p:sp>
      <p:sp>
        <p:nvSpPr>
          <p:cNvPr id="20" name="Footer Placeholder 19"/>
          <p:cNvSpPr>
            <a:spLocks noGrp="1"/>
          </p:cNvSpPr>
          <p:nvPr>
            <p:ph type="ftr" sz="quarter" idx="11"/>
          </p:nvPr>
        </p:nvSpPr>
        <p:spPr/>
        <p:txBody>
          <a:bodyPr/>
          <a:lstStyle>
            <a:extLst/>
          </a:lstStyle>
          <a:p>
            <a:endParaRPr lang="en-US" dirty="0"/>
          </a:p>
        </p:txBody>
      </p:sp>
      <p:sp>
        <p:nvSpPr>
          <p:cNvPr id="10" name="Slide Number Placeholder 9"/>
          <p:cNvSpPr>
            <a:spLocks noGrp="1"/>
          </p:cNvSpPr>
          <p:nvPr>
            <p:ph type="sldNum" sz="quarter" idx="12"/>
          </p:nvPr>
        </p:nvSpPr>
        <p:spPr/>
        <p:txBody>
          <a:bodyPr/>
          <a:lstStyle>
            <a:extLst/>
          </a:lstStyle>
          <a:p>
            <a:fld id="{58FCC482-065B-4455-A6AA-1C72BEC46D53}" type="slidenum">
              <a:rPr lang="en-US" smtClean="0"/>
              <a:pPr/>
              <a:t>‹#›</a:t>
            </a:fld>
            <a:endParaRPr lang="en-US" dirty="0"/>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4EAD225-9129-40AB-AB0B-18D85C6712F6}" type="datetimeFigureOut">
              <a:rPr lang="en-US" smtClean="0"/>
              <a:pPr/>
              <a:t>2/2/2012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58FCC482-065B-4455-A6AA-1C72BEC46D53}"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4EAD225-9129-40AB-AB0B-18D85C6712F6}" type="datetimeFigureOut">
              <a:rPr lang="en-US" smtClean="0"/>
              <a:pPr/>
              <a:t>2/2/2012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58FCC482-065B-4455-A6AA-1C72BEC46D53}"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4EAD225-9129-40AB-AB0B-18D85C6712F6}" type="datetimeFigureOut">
              <a:rPr lang="en-US" smtClean="0"/>
              <a:pPr/>
              <a:t>2/2/2012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58FCC482-065B-4455-A6AA-1C72BEC46D53}"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4EAD225-9129-40AB-AB0B-18D85C6712F6}" type="datetimeFigureOut">
              <a:rPr lang="en-US" smtClean="0"/>
              <a:pPr/>
              <a:t>2/2/2012</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58FCC482-065B-4455-A6AA-1C72BEC46D53}" type="slidenum">
              <a:rPr lang="en-US" smtClean="0"/>
              <a:pPr/>
              <a:t>‹#›</a:t>
            </a:fld>
            <a:endParaRPr lang="en-US" dirty="0"/>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4EAD225-9129-40AB-AB0B-18D85C6712F6}" type="datetimeFigureOut">
              <a:rPr lang="en-US" smtClean="0"/>
              <a:pPr/>
              <a:t>2/2/2012</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58FCC482-065B-4455-A6AA-1C72BEC46D53}"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4EAD225-9129-40AB-AB0B-18D85C6712F6}" type="datetimeFigureOut">
              <a:rPr lang="en-US" smtClean="0"/>
              <a:pPr/>
              <a:t>2/2/2012</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58FCC482-065B-4455-A6AA-1C72BEC46D53}"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24EAD225-9129-40AB-AB0B-18D85C6712F6}" type="datetimeFigureOut">
              <a:rPr lang="en-US" smtClean="0"/>
              <a:pPr/>
              <a:t>2/2/2012</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58FCC482-065B-4455-A6AA-1C72BEC46D53}"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Date Placeholder 1"/>
          <p:cNvSpPr>
            <a:spLocks noGrp="1"/>
          </p:cNvSpPr>
          <p:nvPr>
            <p:ph type="dt" sz="half" idx="10"/>
          </p:nvPr>
        </p:nvSpPr>
        <p:spPr/>
        <p:txBody>
          <a:bodyPr/>
          <a:lstStyle>
            <a:extLst/>
          </a:lstStyle>
          <a:p>
            <a:fld id="{24EAD225-9129-40AB-AB0B-18D85C6712F6}" type="datetimeFigureOut">
              <a:rPr lang="en-US" smtClean="0"/>
              <a:pPr/>
              <a:t>2/2/2012</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58FCC482-065B-4455-A6AA-1C72BEC46D53}" type="slidenum">
              <a:rPr lang="en-US" smtClean="0"/>
              <a:pPr/>
              <a:t>‹#›</a:t>
            </a:fld>
            <a:endParaRPr lang="en-US" dirty="0"/>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4EAD225-9129-40AB-AB0B-18D85C6712F6}" type="datetimeFigureOut">
              <a:rPr lang="en-US" smtClean="0"/>
              <a:pPr/>
              <a:t>2/2/2012</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58FCC482-065B-4455-A6AA-1C72BEC46D53}"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24EAD225-9129-40AB-AB0B-18D85C6712F6}" type="datetimeFigureOut">
              <a:rPr lang="en-US" smtClean="0"/>
              <a:pPr/>
              <a:t>2/2/2012</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58FCC482-065B-4455-A6AA-1C72BEC46D53}" type="slidenum">
              <a:rPr lang="en-US" smtClean="0"/>
              <a:pPr/>
              <a:t>‹#›</a:t>
            </a:fld>
            <a:endParaRPr lang="en-US" dirty="0"/>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dirty="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dirty="0"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stretch>
            <a:fillRect l="-1000" r="-1000"/>
          </a:stretch>
        </a:blipFill>
        <a:effectLst/>
      </p:bgPr>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24EAD225-9129-40AB-AB0B-18D85C6712F6}" type="datetimeFigureOut">
              <a:rPr lang="en-US" smtClean="0"/>
              <a:pPr/>
              <a:t>2/2/2012</a:t>
            </a:fld>
            <a:endParaRPr lang="en-US" dirty="0"/>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dirty="0"/>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58FCC482-065B-4455-A6AA-1C72BEC46D53}" type="slidenum">
              <a:rPr lang="en-US" smtClean="0"/>
              <a:pPr/>
              <a:t>‹#›</a:t>
            </a:fld>
            <a:endParaRPr lang="en-US" dirty="0"/>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432560" y="3404616"/>
            <a:ext cx="7406640" cy="1472184"/>
          </a:xfrm>
        </p:spPr>
        <p:txBody>
          <a:bodyPr>
            <a:normAutofit fontScale="90000"/>
          </a:bodyPr>
          <a:lstStyle/>
          <a:p>
            <a:pPr algn="ctr"/>
            <a:r>
              <a:rPr lang="fr-FR" b="1" dirty="0" smtClean="0">
                <a:solidFill>
                  <a:schemeClr val="accent2">
                    <a:lumMod val="75000"/>
                  </a:schemeClr>
                </a:solidFill>
              </a:rPr>
              <a:t>Atelier De Formation Sur Les Caractéristiques Essentielles De La Planification et La Gestion Intégrée Des Zones Côtières (GIZC)</a:t>
            </a:r>
            <a:r>
              <a:rPr lang="en-US" b="1" dirty="0" smtClean="0">
                <a:solidFill>
                  <a:schemeClr val="accent1">
                    <a:lumMod val="75000"/>
                  </a:schemeClr>
                </a:solidFill>
              </a:rPr>
              <a:t/>
            </a:r>
            <a:br>
              <a:rPr lang="en-US" b="1" dirty="0" smtClean="0">
                <a:solidFill>
                  <a:schemeClr val="accent1">
                    <a:lumMod val="75000"/>
                  </a:schemeClr>
                </a:solidFill>
              </a:rPr>
            </a:br>
            <a:r>
              <a:rPr lang="en-US" dirty="0" smtClean="0">
                <a:solidFill>
                  <a:schemeClr val="accent1">
                    <a:lumMod val="75000"/>
                  </a:schemeClr>
                </a:solidFill>
              </a:rPr>
              <a:t/>
            </a:r>
            <a:br>
              <a:rPr lang="en-US" dirty="0" smtClean="0">
                <a:solidFill>
                  <a:schemeClr val="accent1">
                    <a:lumMod val="75000"/>
                  </a:schemeClr>
                </a:solidFill>
              </a:rPr>
            </a:br>
            <a:endParaRPr lang="en-US" dirty="0">
              <a:solidFill>
                <a:schemeClr val="accent1">
                  <a:lumMod val="75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971800"/>
            <a:ext cx="8153400" cy="1143000"/>
          </a:xfrm>
        </p:spPr>
        <p:txBody>
          <a:bodyPr>
            <a:noAutofit/>
          </a:bodyPr>
          <a:lstStyle/>
          <a:p>
            <a:pPr algn="ctr"/>
            <a:r>
              <a:rPr lang="fr-FR" sz="3400" dirty="0" smtClean="0">
                <a:solidFill>
                  <a:srgbClr val="7030A0"/>
                </a:solidFill>
                <a:effectLst/>
                <a:latin typeface="+mn-lt"/>
              </a:rPr>
              <a:t>La GIZC comprend la participation et la coopération des intervenants pour évaluer les objectifs sociétaux dans une zone côtière et prend des mesures pour atteindre ces objectifs.</a:t>
            </a:r>
            <a:r>
              <a:rPr lang="en-US" sz="3400" dirty="0" smtClean="0">
                <a:solidFill>
                  <a:srgbClr val="7030A0"/>
                </a:solidFill>
                <a:effectLst/>
                <a:latin typeface="+mn-lt"/>
              </a:rPr>
              <a:t/>
            </a:r>
            <a:br>
              <a:rPr lang="en-US" sz="3400" dirty="0" smtClean="0">
                <a:solidFill>
                  <a:srgbClr val="7030A0"/>
                </a:solidFill>
                <a:effectLst/>
                <a:latin typeface="+mn-lt"/>
              </a:rPr>
            </a:br>
            <a:r>
              <a:rPr lang="en-US" sz="3400" dirty="0" smtClean="0">
                <a:solidFill>
                  <a:srgbClr val="7030A0"/>
                </a:solidFill>
                <a:effectLst/>
                <a:latin typeface="+mn-lt"/>
              </a:rPr>
              <a:t/>
            </a:r>
            <a:br>
              <a:rPr lang="en-US" sz="3400" dirty="0" smtClean="0">
                <a:solidFill>
                  <a:srgbClr val="7030A0"/>
                </a:solidFill>
                <a:effectLst/>
                <a:latin typeface="+mn-lt"/>
              </a:rPr>
            </a:br>
            <a:r>
              <a:rPr lang="en-US" sz="3400" dirty="0" smtClean="0">
                <a:solidFill>
                  <a:srgbClr val="7030A0"/>
                </a:solidFill>
                <a:effectLst/>
                <a:latin typeface="+mn-lt"/>
              </a:rPr>
              <a:t/>
            </a:r>
            <a:br>
              <a:rPr lang="en-US" sz="3400" dirty="0" smtClean="0">
                <a:solidFill>
                  <a:srgbClr val="7030A0"/>
                </a:solidFill>
                <a:effectLst/>
                <a:latin typeface="+mn-lt"/>
              </a:rPr>
            </a:br>
            <a:r>
              <a:rPr lang="en-US" sz="3400" dirty="0" smtClean="0">
                <a:solidFill>
                  <a:srgbClr val="7030A0"/>
                </a:solidFill>
                <a:effectLst/>
                <a:latin typeface="+mn-lt"/>
              </a:rPr>
              <a:t>La </a:t>
            </a:r>
            <a:r>
              <a:rPr lang="fr-FR" sz="3400" dirty="0" smtClean="0">
                <a:solidFill>
                  <a:srgbClr val="7030A0"/>
                </a:solidFill>
                <a:effectLst/>
                <a:latin typeface="+mn-lt"/>
              </a:rPr>
              <a:t>GIZC vise sur le long terme a balancer les objectifs environnementales, économiques, sociaux culturels et récréatifs dans une limite dépendant sur des composants naturels.</a:t>
            </a:r>
            <a:r>
              <a:rPr lang="en-US" sz="3400" dirty="0" smtClean="0">
                <a:solidFill>
                  <a:srgbClr val="7030A0"/>
                </a:solidFill>
                <a:effectLst/>
                <a:latin typeface="+mn-lt"/>
              </a:rPr>
              <a:t/>
            </a:r>
            <a:br>
              <a:rPr lang="en-US" sz="3400" dirty="0" smtClean="0">
                <a:solidFill>
                  <a:srgbClr val="7030A0"/>
                </a:solidFill>
                <a:effectLst/>
                <a:latin typeface="+mn-lt"/>
              </a:rPr>
            </a:br>
            <a:r>
              <a:rPr lang="en-US" sz="3400" dirty="0" smtClean="0">
                <a:solidFill>
                  <a:srgbClr val="7030A0"/>
                </a:solidFill>
                <a:effectLst/>
                <a:latin typeface="+mn-lt"/>
              </a:rPr>
              <a:t/>
            </a:r>
            <a:br>
              <a:rPr lang="en-US" sz="3400" dirty="0" smtClean="0">
                <a:solidFill>
                  <a:srgbClr val="7030A0"/>
                </a:solidFill>
                <a:effectLst/>
                <a:latin typeface="+mn-lt"/>
              </a:rPr>
            </a:br>
            <a:endParaRPr lang="en-US" sz="3400" dirty="0">
              <a:solidFill>
                <a:srgbClr val="7030A0"/>
              </a:solidFill>
              <a:effectLst/>
              <a:latin typeface="+mn-lt"/>
            </a:endParaRPr>
          </a:p>
        </p:txBody>
      </p:sp>
      <p:sp>
        <p:nvSpPr>
          <p:cNvPr id="5" name="TextBox 4"/>
          <p:cNvSpPr txBox="1"/>
          <p:nvPr/>
        </p:nvSpPr>
        <p:spPr>
          <a:xfrm>
            <a:off x="5791200" y="6581001"/>
            <a:ext cx="3352800" cy="276999"/>
          </a:xfrm>
          <a:prstGeom prst="rect">
            <a:avLst/>
          </a:prstGeom>
          <a:noFill/>
        </p:spPr>
        <p:txBody>
          <a:bodyPr wrap="square" rtlCol="0">
            <a:spAutoFit/>
          </a:bodyPr>
          <a:lstStyle/>
          <a:p>
            <a:pPr algn="r"/>
            <a:r>
              <a:rPr lang="en-US" sz="1200" b="1" dirty="0" smtClean="0">
                <a:solidFill>
                  <a:srgbClr val="7030A0"/>
                </a:solidFill>
              </a:rPr>
              <a:t>SOURCE: Union </a:t>
            </a:r>
            <a:r>
              <a:rPr lang="fr-FR" sz="1200" b="1" dirty="0" smtClean="0">
                <a:solidFill>
                  <a:srgbClr val="7030A0"/>
                </a:solidFill>
              </a:rPr>
              <a:t>Européenne</a:t>
            </a:r>
            <a:endParaRPr lang="fr-FR" sz="1200" b="1" dirty="0">
              <a:solidFill>
                <a:srgbClr val="7030A0"/>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90600" y="0"/>
            <a:ext cx="8153400" cy="7417415"/>
          </a:xfrm>
          <a:prstGeom prst="rect">
            <a:avLst/>
          </a:prstGeom>
        </p:spPr>
        <p:txBody>
          <a:bodyPr wrap="square">
            <a:spAutoFit/>
          </a:bodyPr>
          <a:lstStyle/>
          <a:p>
            <a:pPr algn="ctr"/>
            <a:r>
              <a:rPr lang="fr-FR" sz="3400" dirty="0" smtClean="0">
                <a:solidFill>
                  <a:srgbClr val="7030A0"/>
                </a:solidFill>
              </a:rPr>
              <a:t>Le mot ‘</a:t>
            </a:r>
            <a:r>
              <a:rPr lang="fr-FR" sz="3400" b="1" cap="small" dirty="0" smtClean="0">
                <a:solidFill>
                  <a:srgbClr val="7030A0"/>
                </a:solidFill>
              </a:rPr>
              <a:t>intégrée</a:t>
            </a:r>
            <a:r>
              <a:rPr lang="fr-FR" sz="3400" dirty="0" smtClean="0">
                <a:solidFill>
                  <a:srgbClr val="7030A0"/>
                </a:solidFill>
              </a:rPr>
              <a:t>’ dans le terme GIZC se réfère à l'intégration des objectifs ainsi qu’à l'intégration de nombreux instruments nécessaires pour atteindre ces objectifs.</a:t>
            </a:r>
            <a:endParaRPr lang="en-US" sz="3400" dirty="0" smtClean="0">
              <a:solidFill>
                <a:srgbClr val="7030A0"/>
              </a:solidFill>
            </a:endParaRPr>
          </a:p>
          <a:p>
            <a:pPr algn="ctr"/>
            <a:endParaRPr lang="en-US" sz="3400" dirty="0" smtClean="0">
              <a:solidFill>
                <a:srgbClr val="7030A0"/>
              </a:solidFill>
            </a:endParaRPr>
          </a:p>
          <a:p>
            <a:pPr algn="ctr"/>
            <a:r>
              <a:rPr lang="en-US" sz="3400" dirty="0" smtClean="0">
                <a:solidFill>
                  <a:srgbClr val="7030A0"/>
                </a:solidFill>
              </a:rPr>
              <a:t/>
            </a:r>
            <a:br>
              <a:rPr lang="en-US" sz="3400" dirty="0" smtClean="0">
                <a:solidFill>
                  <a:srgbClr val="7030A0"/>
                </a:solidFill>
              </a:rPr>
            </a:br>
            <a:r>
              <a:rPr lang="fr-FR" sz="3400" dirty="0" smtClean="0">
                <a:solidFill>
                  <a:srgbClr val="7030A0"/>
                </a:solidFill>
              </a:rPr>
              <a:t>Cela signifie l'intégration des domaines politiques pertinentes, des secteurs et différents niveaux d’une administration. Cela veut aussi signifi</a:t>
            </a:r>
            <a:r>
              <a:rPr lang="fr-FR" sz="3400" dirty="0" smtClean="0">
                <a:solidFill>
                  <a:srgbClr val="7030A0"/>
                </a:solidFill>
                <a:latin typeface="Cambria"/>
              </a:rPr>
              <a:t>é</a:t>
            </a:r>
            <a:r>
              <a:rPr lang="fr-FR" sz="3400" dirty="0" smtClean="0">
                <a:solidFill>
                  <a:srgbClr val="7030A0"/>
                </a:solidFill>
              </a:rPr>
              <a:t> l'intégration des composantes terrestres et marines d’un territoire cibl</a:t>
            </a:r>
            <a:r>
              <a:rPr lang="fr-FR" sz="3400" dirty="0" smtClean="0">
                <a:solidFill>
                  <a:srgbClr val="7030A0"/>
                </a:solidFill>
                <a:latin typeface="Cambria"/>
              </a:rPr>
              <a:t>é</a:t>
            </a:r>
            <a:r>
              <a:rPr lang="fr-FR" sz="3400" dirty="0" smtClean="0">
                <a:solidFill>
                  <a:srgbClr val="7030A0"/>
                </a:solidFill>
              </a:rPr>
              <a:t> dans le temps et l'espace.</a:t>
            </a:r>
            <a:endParaRPr lang="en-US" sz="3400" dirty="0" smtClean="0">
              <a:solidFill>
                <a:srgbClr val="7030A0"/>
              </a:solidFill>
            </a:endParaRPr>
          </a:p>
          <a:p>
            <a:pPr algn="ctr"/>
            <a:r>
              <a:rPr lang="en-US" sz="3400" dirty="0" smtClean="0">
                <a:solidFill>
                  <a:srgbClr val="7030A0"/>
                </a:solidFill>
              </a:rPr>
              <a:t/>
            </a:r>
            <a:br>
              <a:rPr lang="en-US" sz="3400" dirty="0" smtClean="0">
                <a:solidFill>
                  <a:srgbClr val="7030A0"/>
                </a:solidFill>
              </a:rPr>
            </a:br>
            <a:endParaRPr lang="en-US" sz="3400" dirty="0"/>
          </a:p>
        </p:txBody>
      </p:sp>
      <p:sp>
        <p:nvSpPr>
          <p:cNvPr id="6" name="TextBox 5"/>
          <p:cNvSpPr txBox="1"/>
          <p:nvPr/>
        </p:nvSpPr>
        <p:spPr>
          <a:xfrm>
            <a:off x="5791200" y="6581001"/>
            <a:ext cx="3352800" cy="276999"/>
          </a:xfrm>
          <a:prstGeom prst="rect">
            <a:avLst/>
          </a:prstGeom>
          <a:noFill/>
        </p:spPr>
        <p:txBody>
          <a:bodyPr wrap="square" rtlCol="0">
            <a:spAutoFit/>
          </a:bodyPr>
          <a:lstStyle/>
          <a:p>
            <a:pPr algn="r"/>
            <a:r>
              <a:rPr lang="en-US" sz="1200" b="1" dirty="0" smtClean="0">
                <a:solidFill>
                  <a:srgbClr val="7030A0"/>
                </a:solidFill>
              </a:rPr>
              <a:t>SOURCE: Union </a:t>
            </a:r>
            <a:r>
              <a:rPr lang="fr-FR" sz="1200" b="1" dirty="0" smtClean="0">
                <a:solidFill>
                  <a:srgbClr val="7030A0"/>
                </a:solidFill>
              </a:rPr>
              <a:t>Européenne</a:t>
            </a:r>
            <a:endParaRPr lang="fr-FR" sz="1200" b="1" dirty="0">
              <a:solidFill>
                <a:srgbClr val="7030A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990600" y="0"/>
            <a:ext cx="8153400" cy="1143000"/>
          </a:xfrm>
        </p:spPr>
        <p:txBody>
          <a:bodyPr>
            <a:normAutofit fontScale="90000"/>
          </a:bodyPr>
          <a:lstStyle/>
          <a:p>
            <a:r>
              <a:rPr lang="en-US" b="1" dirty="0" smtClean="0">
                <a:solidFill>
                  <a:schemeClr val="accent5">
                    <a:lumMod val="75000"/>
                  </a:schemeClr>
                </a:solidFill>
              </a:rPr>
              <a:t>GIZC</a:t>
            </a:r>
            <a:br>
              <a:rPr lang="en-US" b="1" dirty="0" smtClean="0">
                <a:solidFill>
                  <a:schemeClr val="accent5">
                    <a:lumMod val="75000"/>
                  </a:schemeClr>
                </a:solidFill>
              </a:rPr>
            </a:br>
            <a:endParaRPr lang="en-US" b="1" dirty="0">
              <a:solidFill>
                <a:schemeClr val="accent5">
                  <a:lumMod val="75000"/>
                </a:schemeClr>
              </a:solidFill>
            </a:endParaRPr>
          </a:p>
        </p:txBody>
      </p:sp>
      <p:sp>
        <p:nvSpPr>
          <p:cNvPr id="5" name="Rectangle 3"/>
          <p:cNvSpPr txBox="1">
            <a:spLocks noChangeArrowheads="1"/>
          </p:cNvSpPr>
          <p:nvPr/>
        </p:nvSpPr>
        <p:spPr>
          <a:xfrm>
            <a:off x="990601" y="914400"/>
            <a:ext cx="8001000" cy="3168650"/>
          </a:xfrm>
          <a:prstGeom prst="rect">
            <a:avLst/>
          </a:prstGeom>
        </p:spPr>
        <p:txBody>
          <a:bodyPr>
            <a:noAutofit/>
          </a:bodyPr>
          <a:lstStyle/>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kumimoji="0" lang="fr-FR" sz="2400" b="1" i="0" u="none" strike="noStrike" kern="1200" cap="none" spc="0" normalizeH="0" baseline="0" noProof="0" dirty="0" smtClean="0">
                <a:ln>
                  <a:noFill/>
                </a:ln>
                <a:solidFill>
                  <a:srgbClr val="7030A0"/>
                </a:solidFill>
                <a:uLnTx/>
                <a:uFillTx/>
                <a:latin typeface="+mn-lt"/>
                <a:ea typeface="+mn-ea"/>
                <a:cs typeface="+mn-cs"/>
              </a:rPr>
              <a:t>Une intégration horizontale </a:t>
            </a:r>
            <a:r>
              <a:rPr kumimoji="0" lang="fr-FR" sz="2400" b="0" i="0" u="none" strike="noStrike" kern="1200" cap="none" spc="0" normalizeH="0" baseline="0" noProof="0" dirty="0" smtClean="0">
                <a:ln>
                  <a:noFill/>
                </a:ln>
                <a:solidFill>
                  <a:srgbClr val="7030A0"/>
                </a:solidFill>
                <a:effectLst/>
                <a:uLnTx/>
                <a:uFillTx/>
                <a:latin typeface="+mn-lt"/>
                <a:ea typeface="+mn-ea"/>
                <a:cs typeface="+mn-cs"/>
              </a:rPr>
              <a:t>– entre différents secteurs et au</a:t>
            </a:r>
            <a:r>
              <a:rPr lang="fr-FR" sz="2400" dirty="0" smtClean="0">
                <a:solidFill>
                  <a:srgbClr val="7030A0"/>
                </a:solidFill>
              </a:rPr>
              <a:t>-delà des frontières</a:t>
            </a:r>
            <a:r>
              <a:rPr kumimoji="0" lang="fr-FR" sz="2400" b="0" i="0" u="none" strike="noStrike" kern="1200" cap="none" spc="0" normalizeH="0" baseline="0" noProof="0" dirty="0" smtClean="0">
                <a:ln>
                  <a:noFill/>
                </a:ln>
                <a:solidFill>
                  <a:srgbClr val="7030A0"/>
                </a:solidFill>
                <a:effectLst/>
                <a:uLnTx/>
                <a:uFillTx/>
                <a:latin typeface="+mn-lt"/>
                <a:ea typeface="+mn-ea"/>
                <a:cs typeface="+mn-cs"/>
              </a:rPr>
              <a:t> </a:t>
            </a:r>
            <a:br>
              <a:rPr kumimoji="0" lang="fr-FR" sz="2400" b="0" i="0" u="none" strike="noStrike" kern="1200" cap="none" spc="0" normalizeH="0" baseline="0" noProof="0" dirty="0" smtClean="0">
                <a:ln>
                  <a:noFill/>
                </a:ln>
                <a:solidFill>
                  <a:srgbClr val="7030A0"/>
                </a:solidFill>
                <a:effectLst/>
                <a:uLnTx/>
                <a:uFillTx/>
                <a:latin typeface="+mn-lt"/>
                <a:ea typeface="+mn-ea"/>
                <a:cs typeface="+mn-cs"/>
              </a:rPr>
            </a:br>
            <a:r>
              <a:rPr kumimoji="0" lang="fr-FR" sz="2400" b="0" i="0" u="none" strike="noStrike" kern="1200" cap="none" spc="0" normalizeH="0" baseline="0" noProof="0" dirty="0" smtClean="0">
                <a:ln>
                  <a:noFill/>
                </a:ln>
                <a:solidFill>
                  <a:srgbClr val="7030A0"/>
                </a:solidFill>
                <a:effectLst/>
                <a:uLnTx/>
                <a:uFillTx/>
                <a:latin typeface="+mn-lt"/>
                <a:ea typeface="+mn-ea"/>
                <a:cs typeface="+mn-cs"/>
              </a:rPr>
              <a:t> </a:t>
            </a: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kumimoji="0" lang="fr-FR" sz="2400" b="1" i="0" u="none" strike="noStrike" kern="1200" cap="none" spc="0" normalizeH="0" baseline="0" noProof="0" dirty="0" smtClean="0">
                <a:ln>
                  <a:noFill/>
                </a:ln>
                <a:solidFill>
                  <a:srgbClr val="7030A0"/>
                </a:solidFill>
                <a:effectLst>
                  <a:outerShdw blurRad="38100" dist="38100" dir="2700000" algn="tl">
                    <a:srgbClr val="C0C0C0"/>
                  </a:outerShdw>
                </a:effectLst>
                <a:uLnTx/>
                <a:uFillTx/>
                <a:latin typeface="+mn-lt"/>
                <a:ea typeface="+mn-ea"/>
                <a:cs typeface="+mn-cs"/>
              </a:rPr>
              <a:t>Une Intégration verticale </a:t>
            </a:r>
            <a:r>
              <a:rPr kumimoji="0" lang="fr-FR" sz="2400" i="0" u="none" strike="noStrike" kern="1200" cap="none" spc="0" normalizeH="0" baseline="0" noProof="0" dirty="0" smtClean="0">
                <a:ln>
                  <a:noFill/>
                </a:ln>
                <a:solidFill>
                  <a:srgbClr val="7030A0"/>
                </a:solidFill>
                <a:effectLst>
                  <a:outerShdw blurRad="38100" dist="38100" dir="2700000" algn="tl">
                    <a:srgbClr val="C0C0C0"/>
                  </a:outerShdw>
                </a:effectLst>
                <a:uLnTx/>
                <a:uFillTx/>
                <a:latin typeface="+mn-lt"/>
                <a:ea typeface="+mn-ea"/>
                <a:cs typeface="+mn-cs"/>
              </a:rPr>
              <a:t>entre les différentes</a:t>
            </a:r>
            <a:r>
              <a:rPr kumimoji="0" lang="fr-FR" sz="2400" i="0" u="none" strike="noStrike" kern="1200" cap="none" spc="0" normalizeH="0" noProof="0" dirty="0" smtClean="0">
                <a:ln>
                  <a:noFill/>
                </a:ln>
                <a:solidFill>
                  <a:srgbClr val="7030A0"/>
                </a:solidFill>
                <a:effectLst>
                  <a:outerShdw blurRad="38100" dist="38100" dir="2700000" algn="tl">
                    <a:srgbClr val="C0C0C0"/>
                  </a:outerShdw>
                </a:effectLst>
                <a:uLnTx/>
                <a:uFillTx/>
                <a:latin typeface="+mn-lt"/>
                <a:ea typeface="+mn-ea"/>
                <a:cs typeface="+mn-cs"/>
              </a:rPr>
              <a:t> hiérarchie du </a:t>
            </a:r>
            <a:r>
              <a:rPr kumimoji="0" lang="fr-FR" sz="2400" i="0" u="none" strike="noStrike" kern="1200" cap="none" spc="0" normalizeH="0" baseline="0" noProof="0" dirty="0" smtClean="0">
                <a:ln>
                  <a:noFill/>
                </a:ln>
                <a:solidFill>
                  <a:srgbClr val="7030A0"/>
                </a:solidFill>
                <a:effectLst>
                  <a:outerShdw blurRad="38100" dist="38100" dir="2700000" algn="tl">
                    <a:srgbClr val="C0C0C0"/>
                  </a:outerShdw>
                </a:effectLst>
                <a:uLnTx/>
                <a:uFillTx/>
                <a:latin typeface="+mn-lt"/>
                <a:ea typeface="+mn-ea"/>
                <a:cs typeface="+mn-cs"/>
              </a:rPr>
              <a:t>gouvernement,</a:t>
            </a:r>
            <a:r>
              <a:rPr kumimoji="0" lang="fr-FR" sz="2400" i="0" u="none" strike="noStrike" kern="1200" cap="none" spc="0" normalizeH="0" noProof="0" dirty="0" smtClean="0">
                <a:ln>
                  <a:noFill/>
                </a:ln>
                <a:solidFill>
                  <a:srgbClr val="7030A0"/>
                </a:solidFill>
                <a:effectLst>
                  <a:outerShdw blurRad="38100" dist="38100" dir="2700000" algn="tl">
                    <a:srgbClr val="C0C0C0"/>
                  </a:outerShdw>
                </a:effectLst>
                <a:uLnTx/>
                <a:uFillTx/>
                <a:latin typeface="+mn-lt"/>
                <a:ea typeface="+mn-ea"/>
                <a:cs typeface="+mn-cs"/>
              </a:rPr>
              <a:t> de l’état ou </a:t>
            </a:r>
            <a:r>
              <a:rPr lang="fr-FR" sz="2400" dirty="0" smtClean="0">
                <a:solidFill>
                  <a:srgbClr val="7030A0"/>
                </a:solidFill>
                <a:effectLst>
                  <a:outerShdw blurRad="38100" dist="38100" dir="2700000" algn="tl">
                    <a:srgbClr val="C0C0C0"/>
                  </a:outerShdw>
                </a:effectLst>
              </a:rPr>
              <a:t>d’un </a:t>
            </a:r>
            <a:r>
              <a:rPr kumimoji="0" lang="fr-FR" sz="2400" i="0" u="none" strike="noStrike" kern="1200" cap="none" spc="0" normalizeH="0" baseline="0" noProof="0" dirty="0" smtClean="0">
                <a:ln>
                  <a:noFill/>
                </a:ln>
                <a:solidFill>
                  <a:srgbClr val="7030A0"/>
                </a:solidFill>
                <a:effectLst>
                  <a:outerShdw blurRad="38100" dist="38100" dir="2700000" algn="tl">
                    <a:srgbClr val="C0C0C0"/>
                  </a:outerShdw>
                </a:effectLst>
                <a:uLnTx/>
                <a:uFillTx/>
                <a:latin typeface="+mn-lt"/>
                <a:ea typeface="+mn-ea"/>
                <a:cs typeface="+mn-cs"/>
              </a:rPr>
              <a:t>région</a:t>
            </a: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fr-FR" sz="2400" b="0" i="0" u="none" strike="noStrike" kern="1200" cap="none" spc="0" normalizeH="0" baseline="0" noProof="0" dirty="0" smtClean="0">
              <a:ln>
                <a:noFill/>
              </a:ln>
              <a:solidFill>
                <a:srgbClr val="7030A0"/>
              </a:solidFill>
              <a:effectLst/>
              <a:uLnTx/>
              <a:uFillTx/>
              <a:latin typeface="+mn-lt"/>
              <a:ea typeface="+mn-ea"/>
              <a:cs typeface="+mn-cs"/>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kumimoji="0" lang="fr-FR" sz="2400" b="0" i="0" u="none" strike="noStrike" kern="1200" cap="none" spc="0" normalizeH="0" baseline="0" noProof="0" dirty="0" smtClean="0">
                <a:ln>
                  <a:noFill/>
                </a:ln>
                <a:solidFill>
                  <a:srgbClr val="7030A0"/>
                </a:solidFill>
                <a:effectLst/>
                <a:uLnTx/>
                <a:uFillTx/>
                <a:latin typeface="+mn-lt"/>
                <a:ea typeface="+mn-ea"/>
                <a:cs typeface="+mn-cs"/>
              </a:rPr>
              <a:t>Un contrat social pour atteindre une</a:t>
            </a:r>
            <a:r>
              <a:rPr kumimoji="0" lang="fr-FR" sz="2400" b="0" i="0" u="none" strike="noStrike" kern="1200" cap="none" spc="0" normalizeH="0" noProof="0" dirty="0" smtClean="0">
                <a:ln>
                  <a:noFill/>
                </a:ln>
                <a:solidFill>
                  <a:srgbClr val="7030A0"/>
                </a:solidFill>
                <a:effectLst/>
                <a:uLnTx/>
                <a:uFillTx/>
                <a:latin typeface="+mn-lt"/>
                <a:ea typeface="+mn-ea"/>
                <a:cs typeface="+mn-cs"/>
              </a:rPr>
              <a:t> </a:t>
            </a:r>
            <a:r>
              <a:rPr kumimoji="0" lang="fr-FR" sz="2400" b="0" i="0" u="none" strike="noStrike" kern="1200" cap="none" spc="0" normalizeH="0" baseline="0" noProof="0" dirty="0" smtClean="0">
                <a:ln>
                  <a:noFill/>
                </a:ln>
                <a:solidFill>
                  <a:srgbClr val="7030A0"/>
                </a:solidFill>
                <a:effectLst/>
                <a:uLnTx/>
                <a:uFillTx/>
                <a:latin typeface="+mn-lt"/>
                <a:ea typeface="+mn-ea"/>
                <a:cs typeface="+mn-cs"/>
              </a:rPr>
              <a:t>solution optimale pour la côte</a:t>
            </a: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lang="fr-FR" sz="2400" dirty="0" smtClean="0">
              <a:solidFill>
                <a:srgbClr val="7030A0"/>
              </a:solidFill>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lang="fr-FR" sz="2400" dirty="0" smtClean="0">
                <a:solidFill>
                  <a:srgbClr val="7030A0"/>
                </a:solidFill>
              </a:rPr>
              <a:t>Il existe aucune solution unique pour la GIZC</a:t>
            </a: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lang="fr-FR" sz="2400" dirty="0" smtClean="0">
              <a:solidFill>
                <a:srgbClr val="7030A0"/>
              </a:solidFill>
            </a:endParaRP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r>
              <a:rPr lang="fr-FR" sz="2400" dirty="0" smtClean="0">
                <a:solidFill>
                  <a:srgbClr val="7030A0"/>
                </a:solidFill>
              </a:rPr>
              <a:t>Peut être appliquer à toute échelle géographique</a:t>
            </a:r>
          </a:p>
          <a:p>
            <a:pPr marL="365760" marR="0" lvl="0" indent="-283464" algn="l" defTabSz="914400" rtl="0" eaLnBrk="1" fontAlgn="auto" latinLnBrk="0" hangingPunct="1">
              <a:lnSpc>
                <a:spcPct val="100000"/>
              </a:lnSpc>
              <a:spcBef>
                <a:spcPts val="600"/>
              </a:spcBef>
              <a:spcAft>
                <a:spcPts val="0"/>
              </a:spcAft>
              <a:buClr>
                <a:schemeClr val="accent1"/>
              </a:buClr>
              <a:buSzPct val="80000"/>
              <a:buFont typeface="Wingdings 2"/>
              <a:buChar char=""/>
              <a:tabLst/>
              <a:defRPr/>
            </a:pPr>
            <a:endParaRPr kumimoji="0" lang="fr-FR" sz="2400" b="0" i="0" u="none" strike="noStrike" kern="1200" cap="none" spc="0" normalizeH="0" baseline="0" noProof="0" dirty="0" smtClean="0">
              <a:ln>
                <a:noFill/>
              </a:ln>
              <a:solidFill>
                <a:srgbClr val="7030A0"/>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left)">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wipe(left)">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animEffect transition="in" filter="wipe(left)">
                                      <p:cBhvr>
                                        <p:cTn id="17" dur="500"/>
                                        <p:tgtEl>
                                          <p:spTgt spid="5">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5">
                                            <p:txEl>
                                              <p:pRg st="5" end="5"/>
                                            </p:txEl>
                                          </p:spTgt>
                                        </p:tgtEl>
                                        <p:attrNameLst>
                                          <p:attrName>style.visibility</p:attrName>
                                        </p:attrNameLst>
                                      </p:cBhvr>
                                      <p:to>
                                        <p:strVal val="visible"/>
                                      </p:to>
                                    </p:set>
                                    <p:animEffect transition="in" filter="wipe(left)">
                                      <p:cBhvr>
                                        <p:cTn id="22" dur="500"/>
                                        <p:tgtEl>
                                          <p:spTgt spid="5">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5">
                                            <p:txEl>
                                              <p:pRg st="7" end="7"/>
                                            </p:txEl>
                                          </p:spTgt>
                                        </p:tgtEl>
                                        <p:attrNameLst>
                                          <p:attrName>style.visibility</p:attrName>
                                        </p:attrNameLst>
                                      </p:cBhvr>
                                      <p:to>
                                        <p:strVal val="visible"/>
                                      </p:to>
                                    </p:set>
                                    <p:animEffect transition="in" filter="wipe(left)">
                                      <p:cBhvr>
                                        <p:cTn id="27" dur="500"/>
                                        <p:tgtEl>
                                          <p:spTgt spid="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0"/>
            <a:ext cx="8153400" cy="4800600"/>
          </a:xfrm>
        </p:spPr>
        <p:txBody>
          <a:bodyPr>
            <a:noAutofit/>
          </a:bodyPr>
          <a:lstStyle/>
          <a:p>
            <a:pPr marL="365125" indent="-365125"/>
            <a:r>
              <a:rPr lang="fr-FR" sz="2600" b="1" dirty="0" smtClean="0">
                <a:solidFill>
                  <a:srgbClr val="7030A0"/>
                </a:solidFill>
              </a:rPr>
              <a:t>LA COMPLEXITÉ DE LA GIZC?</a:t>
            </a:r>
          </a:p>
          <a:p>
            <a:pPr marL="639445" lvl="1" indent="-365125"/>
            <a:r>
              <a:rPr lang="fr-FR" sz="2600" dirty="0" smtClean="0">
                <a:solidFill>
                  <a:srgbClr val="7030A0"/>
                </a:solidFill>
              </a:rPr>
              <a:t>Une intégration des principes de gestion appropriés pour :</a:t>
            </a:r>
          </a:p>
          <a:p>
            <a:pPr marL="886333" lvl="2" indent="-365125"/>
            <a:r>
              <a:rPr lang="fr-FR" dirty="0" smtClean="0">
                <a:solidFill>
                  <a:srgbClr val="7030A0"/>
                </a:solidFill>
              </a:rPr>
              <a:t>l’environnement côtier, </a:t>
            </a:r>
          </a:p>
          <a:p>
            <a:pPr marL="886333" lvl="2" indent="-365125"/>
            <a:r>
              <a:rPr lang="fr-FR" dirty="0" smtClean="0">
                <a:solidFill>
                  <a:srgbClr val="7030A0"/>
                </a:solidFill>
              </a:rPr>
              <a:t>les ressources et le processus de la gestion,</a:t>
            </a:r>
          </a:p>
          <a:p>
            <a:pPr marL="886333" lvl="2" indent="-365125"/>
            <a:r>
              <a:rPr lang="fr-FR" dirty="0" smtClean="0">
                <a:solidFill>
                  <a:srgbClr val="7030A0"/>
                </a:solidFill>
              </a:rPr>
              <a:t>Une multitude et diversité des intervenants et acteurs qui ont l’intention de gérer les zone côtières d’une façon efficace et durable</a:t>
            </a:r>
          </a:p>
          <a:p>
            <a:pPr marL="886333" lvl="2" indent="-365125"/>
            <a:endParaRPr lang="fr-FR" sz="2600" b="1" dirty="0" smtClean="0">
              <a:solidFill>
                <a:srgbClr val="7030A0"/>
              </a:solidFill>
            </a:endParaRPr>
          </a:p>
          <a:p>
            <a:pPr marL="365125" indent="-365125"/>
            <a:r>
              <a:rPr lang="fr-FR" sz="2600" b="1" dirty="0" smtClean="0">
                <a:solidFill>
                  <a:srgbClr val="7030A0"/>
                </a:solidFill>
              </a:rPr>
              <a:t>Est principalement un processus gouvernemental</a:t>
            </a:r>
          </a:p>
          <a:p>
            <a:pPr marL="365125" indent="-365125">
              <a:lnSpc>
                <a:spcPct val="120000"/>
              </a:lnSpc>
            </a:pPr>
            <a:r>
              <a:rPr lang="fr-FR" sz="2600" dirty="0" smtClean="0">
                <a:solidFill>
                  <a:srgbClr val="7030A0"/>
                </a:solidFill>
              </a:rPr>
              <a:t>La GIZC en soi est un principe de gestion et de développement</a:t>
            </a:r>
          </a:p>
          <a:p>
            <a:pPr marL="365125" indent="-365125">
              <a:lnSpc>
                <a:spcPct val="120000"/>
              </a:lnSpc>
            </a:pPr>
            <a:endParaRPr lang="fr-FR" sz="2600" dirty="0" smtClean="0">
              <a:solidFill>
                <a:srgbClr val="7030A0"/>
              </a:solidFill>
            </a:endParaRPr>
          </a:p>
          <a:p>
            <a:pPr marL="365125" indent="-365125"/>
            <a:endParaRPr lang="fr-FR" sz="2600" b="1" dirty="0" smtClean="0">
              <a:solidFill>
                <a:srgbClr val="7030A0"/>
              </a:solidFill>
            </a:endParaRPr>
          </a:p>
          <a:p>
            <a:pPr marL="365125" indent="-365125"/>
            <a:endParaRPr lang="fr-FR" sz="2600" b="1" dirty="0" smtClean="0">
              <a:solidFill>
                <a:srgbClr val="7030A0"/>
              </a:solidFill>
            </a:endParaRPr>
          </a:p>
          <a:p>
            <a:endParaRPr lang="fr-FR" sz="2600" dirty="0"/>
          </a:p>
        </p:txBody>
      </p:sp>
      <p:pic>
        <p:nvPicPr>
          <p:cNvPr id="39938" name="Picture 2" descr="C:\Documents and Settings\Yashna\Local Settings\Temporary Internet Files\Content.IE5\K3P2R1E2\MC900441902[1].wmf"/>
          <p:cNvPicPr>
            <a:picLocks noChangeAspect="1" noChangeArrowheads="1"/>
          </p:cNvPicPr>
          <p:nvPr/>
        </p:nvPicPr>
        <p:blipFill>
          <a:blip r:embed="rId3" cstate="print"/>
          <a:srcRect/>
          <a:stretch>
            <a:fillRect/>
          </a:stretch>
        </p:blipFill>
        <p:spPr bwMode="auto">
          <a:xfrm>
            <a:off x="7470775" y="5029200"/>
            <a:ext cx="1520825" cy="179705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0"/>
            <a:ext cx="8153400" cy="4800600"/>
          </a:xfrm>
        </p:spPr>
        <p:txBody>
          <a:bodyPr>
            <a:noAutofit/>
          </a:bodyPr>
          <a:lstStyle/>
          <a:p>
            <a:pPr marL="365125" indent="-365125">
              <a:lnSpc>
                <a:spcPct val="120000"/>
              </a:lnSpc>
            </a:pPr>
            <a:r>
              <a:rPr lang="fr-FR" sz="2200" dirty="0" smtClean="0">
                <a:solidFill>
                  <a:srgbClr val="7030A0"/>
                </a:solidFill>
              </a:rPr>
              <a:t>GIZC </a:t>
            </a:r>
            <a:r>
              <a:rPr lang="fr-FR" sz="2200" b="1" dirty="0" smtClean="0">
                <a:solidFill>
                  <a:srgbClr val="7030A0"/>
                </a:solidFill>
              </a:rPr>
              <a:t>n’est pas </a:t>
            </a:r>
            <a:r>
              <a:rPr lang="fr-FR" sz="2200" dirty="0" smtClean="0">
                <a:solidFill>
                  <a:srgbClr val="7030A0"/>
                </a:solidFill>
              </a:rPr>
              <a:t>une approche différente de la gestion de l'environnement côtier et la conservation de la cote</a:t>
            </a:r>
            <a:endParaRPr lang="en-US" sz="2200" dirty="0" smtClean="0">
              <a:solidFill>
                <a:srgbClr val="7030A0"/>
              </a:solidFill>
            </a:endParaRPr>
          </a:p>
          <a:p>
            <a:pPr marL="365125" indent="-365125">
              <a:lnSpc>
                <a:spcPct val="120000"/>
              </a:lnSpc>
            </a:pPr>
            <a:endParaRPr lang="en-US" sz="2200" dirty="0" smtClean="0">
              <a:solidFill>
                <a:srgbClr val="7030A0"/>
              </a:solidFill>
            </a:endParaRPr>
          </a:p>
          <a:p>
            <a:pPr marL="365125" indent="-365125">
              <a:lnSpc>
                <a:spcPct val="120000"/>
              </a:lnSpc>
            </a:pPr>
            <a:r>
              <a:rPr lang="en-US" sz="2200" dirty="0" smtClean="0">
                <a:solidFill>
                  <a:srgbClr val="7030A0"/>
                </a:solidFill>
              </a:rPr>
              <a:t>La GIZC </a:t>
            </a:r>
            <a:r>
              <a:rPr lang="fr-FR" sz="2200" dirty="0" smtClean="0">
                <a:solidFill>
                  <a:srgbClr val="7030A0"/>
                </a:solidFill>
              </a:rPr>
              <a:t>Il est bien au-delà des problèmes reliés </a:t>
            </a:r>
            <a:r>
              <a:rPr lang="fr-FR" sz="2200" dirty="0" smtClean="0">
                <a:solidFill>
                  <a:srgbClr val="7030A0"/>
                </a:solidFill>
                <a:latin typeface="Cambria"/>
              </a:rPr>
              <a:t>à </a:t>
            </a:r>
            <a:r>
              <a:rPr lang="fr-FR" sz="2200" dirty="0" smtClean="0">
                <a:solidFill>
                  <a:srgbClr val="7030A0"/>
                </a:solidFill>
              </a:rPr>
              <a:t>l’environnement</a:t>
            </a:r>
            <a:endParaRPr lang="en-US" sz="2200" dirty="0" smtClean="0">
              <a:solidFill>
                <a:srgbClr val="7030A0"/>
              </a:solidFill>
            </a:endParaRPr>
          </a:p>
          <a:p>
            <a:pPr marL="365125" indent="-365125">
              <a:lnSpc>
                <a:spcPct val="120000"/>
              </a:lnSpc>
            </a:pPr>
            <a:endParaRPr lang="en-US" sz="2200" dirty="0" smtClean="0">
              <a:solidFill>
                <a:srgbClr val="7030A0"/>
              </a:solidFill>
            </a:endParaRPr>
          </a:p>
          <a:p>
            <a:pPr marL="365125" indent="-365125">
              <a:lnSpc>
                <a:spcPct val="120000"/>
              </a:lnSpc>
            </a:pPr>
            <a:r>
              <a:rPr lang="en-US" sz="2200" dirty="0" smtClean="0">
                <a:solidFill>
                  <a:srgbClr val="7030A0"/>
                </a:solidFill>
              </a:rPr>
              <a:t>Elle </a:t>
            </a:r>
            <a:r>
              <a:rPr lang="fr-FR" sz="2200" dirty="0" smtClean="0">
                <a:solidFill>
                  <a:srgbClr val="7030A0"/>
                </a:solidFill>
              </a:rPr>
              <a:t>englobe</a:t>
            </a:r>
            <a:r>
              <a:rPr lang="en-US" sz="2200" dirty="0" smtClean="0">
                <a:solidFill>
                  <a:srgbClr val="7030A0"/>
                </a:solidFill>
              </a:rPr>
              <a:t> </a:t>
            </a:r>
            <a:r>
              <a:rPr lang="fr-FR" sz="2200" dirty="0" smtClean="0">
                <a:solidFill>
                  <a:srgbClr val="7030A0"/>
                </a:solidFill>
              </a:rPr>
              <a:t>et cherche à interconnecter tous les secteurs d'importance pour le développement côtier, y compris les secteurs </a:t>
            </a:r>
            <a:r>
              <a:rPr lang="fr-FR" sz="2200" b="1" dirty="0" smtClean="0">
                <a:solidFill>
                  <a:srgbClr val="7030A0"/>
                </a:solidFill>
              </a:rPr>
              <a:t>socio-économiques</a:t>
            </a:r>
            <a:r>
              <a:rPr lang="fr-FR" sz="2200" dirty="0" smtClean="0">
                <a:solidFill>
                  <a:srgbClr val="7030A0"/>
                </a:solidFill>
              </a:rPr>
              <a:t>, </a:t>
            </a:r>
            <a:r>
              <a:rPr lang="fr-FR" sz="2200" b="1" dirty="0" smtClean="0">
                <a:solidFill>
                  <a:srgbClr val="7030A0"/>
                </a:solidFill>
              </a:rPr>
              <a:t>financiers</a:t>
            </a:r>
            <a:r>
              <a:rPr lang="fr-FR" sz="2200" dirty="0" smtClean="0">
                <a:solidFill>
                  <a:srgbClr val="7030A0"/>
                </a:solidFill>
              </a:rPr>
              <a:t> et </a:t>
            </a:r>
            <a:r>
              <a:rPr lang="fr-FR" sz="2200" b="1" dirty="0" smtClean="0">
                <a:solidFill>
                  <a:srgbClr val="7030A0"/>
                </a:solidFill>
              </a:rPr>
              <a:t>planifications </a:t>
            </a:r>
            <a:r>
              <a:rPr lang="fr-FR" sz="2200" dirty="0" smtClean="0">
                <a:solidFill>
                  <a:srgbClr val="7030A0"/>
                </a:solidFill>
              </a:rPr>
              <a:t>entre autres</a:t>
            </a:r>
          </a:p>
          <a:p>
            <a:pPr marL="365125" indent="-365125">
              <a:lnSpc>
                <a:spcPct val="120000"/>
              </a:lnSpc>
            </a:pPr>
            <a:endParaRPr lang="en-US" sz="2200" dirty="0" smtClean="0">
              <a:solidFill>
                <a:srgbClr val="7030A0"/>
              </a:solidFill>
            </a:endParaRPr>
          </a:p>
          <a:p>
            <a:pPr marL="365125" indent="-365125">
              <a:lnSpc>
                <a:spcPct val="120000"/>
              </a:lnSpc>
            </a:pPr>
            <a:r>
              <a:rPr lang="fr-FR" sz="2200" dirty="0" smtClean="0">
                <a:solidFill>
                  <a:srgbClr val="7030A0"/>
                </a:solidFill>
              </a:rPr>
              <a:t>La GIZC comprend des processus  participatifs et adaptes dans le but d'améliorer de manière générale l’état du système côtière tout en protégeant les écosystèmes sensibles, en maintenant le flux dans des environnements très dynamiques et en adaptant  les usages , les colonies et activités humaines a des changements complexes</a:t>
            </a:r>
            <a:endParaRPr lang="en-US" sz="2200" dirty="0" smtClean="0">
              <a:solidFill>
                <a:srgbClr val="7030A0"/>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066800" y="0"/>
            <a:ext cx="8077200" cy="1219200"/>
          </a:xfrm>
        </p:spPr>
        <p:txBody>
          <a:bodyPr>
            <a:normAutofit/>
          </a:bodyPr>
          <a:lstStyle/>
          <a:p>
            <a:r>
              <a:rPr lang="fr-FR" sz="3500" b="1" dirty="0" smtClean="0">
                <a:solidFill>
                  <a:schemeClr val="accent5">
                    <a:lumMod val="75000"/>
                  </a:schemeClr>
                </a:solidFill>
                <a:effectLst>
                  <a:outerShdw blurRad="38100" dist="38100" dir="2700000" algn="tl">
                    <a:srgbClr val="000000">
                      <a:alpha val="43137"/>
                    </a:srgbClr>
                  </a:outerShdw>
                </a:effectLst>
              </a:rPr>
              <a:t>Les Recommandations Internationales </a:t>
            </a:r>
            <a:r>
              <a:rPr lang="fr-FR" sz="3500" b="1" dirty="0" smtClean="0">
                <a:solidFill>
                  <a:schemeClr val="accent5">
                    <a:lumMod val="75000"/>
                  </a:schemeClr>
                </a:solidFill>
                <a:effectLst>
                  <a:outerShdw blurRad="38100" dist="38100" dir="2700000" algn="tl">
                    <a:srgbClr val="000000">
                      <a:alpha val="43137"/>
                    </a:srgbClr>
                  </a:outerShdw>
                </a:effectLst>
              </a:rPr>
              <a:t>po</a:t>
            </a:r>
            <a:r>
              <a:rPr lang="fr-FR" sz="3500" b="1" dirty="0" smtClean="0">
                <a:solidFill>
                  <a:schemeClr val="accent5">
                    <a:lumMod val="75000"/>
                  </a:schemeClr>
                </a:solidFill>
                <a:effectLst>
                  <a:outerShdw blurRad="38100" dist="38100" dir="2700000" algn="tl">
                    <a:srgbClr val="000000">
                      <a:alpha val="43137"/>
                    </a:srgbClr>
                  </a:outerShdw>
                </a:effectLst>
              </a:rPr>
              <a:t>ur </a:t>
            </a:r>
            <a:r>
              <a:rPr lang="fr-FR" sz="3500" b="1" dirty="0" smtClean="0">
                <a:solidFill>
                  <a:schemeClr val="accent5">
                    <a:lumMod val="75000"/>
                  </a:schemeClr>
                </a:solidFill>
                <a:effectLst>
                  <a:outerShdw blurRad="38100" dist="38100" dir="2700000" algn="tl">
                    <a:srgbClr val="000000">
                      <a:alpha val="43137"/>
                    </a:srgbClr>
                  </a:outerShdw>
                </a:effectLst>
              </a:rPr>
              <a:t>La GIZC</a:t>
            </a:r>
            <a:endParaRPr lang="en-US" sz="3500" b="1" dirty="0">
              <a:solidFill>
                <a:schemeClr val="accent5">
                  <a:lumMod val="75000"/>
                </a:schemeClr>
              </a:solidFill>
              <a:effectLst>
                <a:outerShdw blurRad="38100" dist="38100" dir="2700000" algn="tl">
                  <a:srgbClr val="000000">
                    <a:alpha val="43137"/>
                  </a:srgbClr>
                </a:outerShdw>
              </a:effectLst>
            </a:endParaRPr>
          </a:p>
        </p:txBody>
      </p:sp>
      <p:sp>
        <p:nvSpPr>
          <p:cNvPr id="6" name="Rectangle 3"/>
          <p:cNvSpPr txBox="1">
            <a:spLocks noChangeArrowheads="1"/>
          </p:cNvSpPr>
          <p:nvPr/>
        </p:nvSpPr>
        <p:spPr>
          <a:xfrm>
            <a:off x="990600" y="1676400"/>
            <a:ext cx="7924800" cy="4572000"/>
          </a:xfrm>
          <a:prstGeom prst="rect">
            <a:avLst/>
          </a:prstGeom>
        </p:spPr>
        <p:txBody>
          <a:bodyPr vert="horz">
            <a:noAutofit/>
          </a:bodyPr>
          <a:lstStyle/>
          <a:p>
            <a:pPr marL="274320" lvl="0" indent="-274320" algn="just">
              <a:spcBef>
                <a:spcPts val="600"/>
              </a:spcBef>
              <a:buClr>
                <a:schemeClr val="accent2"/>
              </a:buClr>
              <a:buSzPct val="85000"/>
              <a:buFont typeface="Wingdings 2"/>
              <a:buChar char=""/>
            </a:pPr>
            <a:r>
              <a:rPr lang="fr-FR" sz="2400" dirty="0" smtClean="0">
                <a:solidFill>
                  <a:srgbClr val="7030A0"/>
                </a:solidFill>
              </a:rPr>
              <a:t>Le concept a été développé en 1992 lors du</a:t>
            </a:r>
            <a:r>
              <a:rPr lang="fr-FR" sz="2400" b="1" dirty="0" smtClean="0">
                <a:solidFill>
                  <a:srgbClr val="7030A0"/>
                </a:solidFill>
              </a:rPr>
              <a:t> Sommet de la Terre  de Rio de </a:t>
            </a:r>
            <a:r>
              <a:rPr lang="fr-FR" sz="2400" b="1" dirty="0" smtClean="0">
                <a:solidFill>
                  <a:srgbClr val="7030A0"/>
                </a:solidFill>
              </a:rPr>
              <a:t>Janeiro</a:t>
            </a:r>
          </a:p>
          <a:p>
            <a:pPr marL="274320" lvl="0" indent="-274320" algn="just">
              <a:spcBef>
                <a:spcPts val="600"/>
              </a:spcBef>
              <a:buClr>
                <a:schemeClr val="accent2"/>
              </a:buClr>
              <a:buSzPct val="85000"/>
            </a:pPr>
            <a:endParaRPr lang="en-US" sz="2400" b="1" dirty="0" smtClean="0">
              <a:solidFill>
                <a:srgbClr val="7030A0"/>
              </a:solidFill>
            </a:endParaRPr>
          </a:p>
          <a:p>
            <a:pPr marL="630238" lvl="1" indent="-346075" algn="just">
              <a:spcBef>
                <a:spcPts val="600"/>
              </a:spcBef>
              <a:buClr>
                <a:schemeClr val="accent2"/>
              </a:buClr>
              <a:buSzPct val="85000"/>
              <a:buFont typeface="Wingdings 2"/>
              <a:buChar char=""/>
            </a:pPr>
            <a:r>
              <a:rPr lang="fr-FR" sz="2200" dirty="0" smtClean="0">
                <a:solidFill>
                  <a:srgbClr val="7030A0"/>
                </a:solidFill>
              </a:rPr>
              <a:t>La politique concernant la GIZC se trouve dans l'Agenda 21, Chapitre 17: « La protection des océans, toutes sortes de mers, y compris les mers fermées et  semi-fermées et les zones côtières et la protection, l’utilisation rationnelle et le développement de leurs ressources vivantes ».</a:t>
            </a:r>
          </a:p>
          <a:p>
            <a:pPr marL="630238" lvl="1" indent="-346075" algn="just">
              <a:spcBef>
                <a:spcPts val="600"/>
              </a:spcBef>
              <a:buClr>
                <a:schemeClr val="accent2"/>
              </a:buClr>
              <a:buSzPct val="85000"/>
              <a:buFont typeface="Wingdings 2"/>
              <a:buChar char=""/>
            </a:pPr>
            <a:endParaRPr lang="en-US" sz="2200" dirty="0" smtClean="0">
              <a:solidFill>
                <a:srgbClr val="7030A0"/>
              </a:solidFill>
            </a:endParaRPr>
          </a:p>
          <a:p>
            <a:pPr marL="630238" lvl="1" indent="-346075" algn="just">
              <a:spcBef>
                <a:spcPts val="600"/>
              </a:spcBef>
              <a:buClr>
                <a:schemeClr val="accent2"/>
              </a:buClr>
              <a:buSzPct val="85000"/>
              <a:buFont typeface="Wingdings 2"/>
              <a:buChar char=""/>
            </a:pPr>
            <a:r>
              <a:rPr lang="fr-FR" sz="2200" dirty="0" smtClean="0">
                <a:solidFill>
                  <a:srgbClr val="7030A0"/>
                </a:solidFill>
              </a:rPr>
              <a:t>Domaine d’activite: </a:t>
            </a:r>
            <a:r>
              <a:rPr lang="fr-FR" sz="2200" dirty="0" smtClean="0">
                <a:solidFill>
                  <a:srgbClr val="7030A0"/>
                </a:solidFill>
              </a:rPr>
              <a:t>La g</a:t>
            </a:r>
            <a:r>
              <a:rPr lang="fr-FR" sz="2200" dirty="0" smtClean="0">
                <a:solidFill>
                  <a:srgbClr val="7030A0"/>
                </a:solidFill>
              </a:rPr>
              <a:t>estion </a:t>
            </a:r>
            <a:r>
              <a:rPr lang="fr-FR" sz="2200" dirty="0" smtClean="0">
                <a:solidFill>
                  <a:srgbClr val="7030A0"/>
                </a:solidFill>
              </a:rPr>
              <a:t>intégrée et le développement durable des zones côtières et marines, y compris les zones économiques exclusives</a:t>
            </a:r>
          </a:p>
          <a:p>
            <a:pPr marL="274320" indent="-274320" algn="just">
              <a:spcBef>
                <a:spcPts val="600"/>
              </a:spcBef>
              <a:buClr>
                <a:schemeClr val="accent2"/>
              </a:buClr>
              <a:buSzPct val="85000"/>
            </a:pPr>
            <a:endParaRPr lang="en-US" sz="2000" dirty="0" smtClean="0">
              <a:solidFill>
                <a:srgbClr val="7030A0"/>
              </a:solidFill>
            </a:endParaRPr>
          </a:p>
          <a:p>
            <a:pPr marL="274320" indent="-274320" algn="just">
              <a:spcBef>
                <a:spcPts val="600"/>
              </a:spcBef>
              <a:buClr>
                <a:schemeClr val="accent2"/>
              </a:buClr>
              <a:buSzPct val="85000"/>
            </a:pPr>
            <a:endParaRPr lang="en-US" sz="2000" dirty="0" smtClean="0">
              <a:solidFill>
                <a:srgbClr val="7030A0"/>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14400" y="0"/>
            <a:ext cx="8001000" cy="6324600"/>
          </a:xfrm>
        </p:spPr>
        <p:txBody>
          <a:bodyPr>
            <a:normAutofit/>
          </a:bodyPr>
          <a:lstStyle/>
          <a:p>
            <a:pPr lvl="0"/>
            <a:r>
              <a:rPr lang="fr-FR" sz="2400" b="1" dirty="0" smtClean="0">
                <a:solidFill>
                  <a:srgbClr val="7030A0"/>
                </a:solidFill>
              </a:rPr>
              <a:t>La Loi Intégrée sur La Gestion Côtière - FAO Étude Législative </a:t>
            </a:r>
            <a:r>
              <a:rPr lang="en-US" sz="2400" b="1" dirty="0" smtClean="0">
                <a:solidFill>
                  <a:srgbClr val="7030A0"/>
                </a:solidFill>
              </a:rPr>
              <a:t>(1990s)</a:t>
            </a:r>
            <a:endParaRPr lang="fr-FR" sz="2400" b="1" dirty="0" smtClean="0">
              <a:solidFill>
                <a:srgbClr val="7030A0"/>
              </a:solidFill>
            </a:endParaRPr>
          </a:p>
          <a:p>
            <a:pPr marL="731520" lvl="1" algn="just">
              <a:spcBef>
                <a:spcPts val="600"/>
              </a:spcBef>
              <a:buClr>
                <a:schemeClr val="accent2"/>
              </a:buClr>
            </a:pPr>
            <a:r>
              <a:rPr lang="fr-FR" sz="2200" dirty="0" smtClean="0">
                <a:solidFill>
                  <a:srgbClr val="7030A0"/>
                </a:solidFill>
              </a:rPr>
              <a:t>Aperçoit le sujet et établit le contexte dans lequel les lois nationales de la GIC doivent être développés</a:t>
            </a:r>
          </a:p>
          <a:p>
            <a:pPr marL="731520" lvl="1" algn="just">
              <a:spcBef>
                <a:spcPts val="600"/>
              </a:spcBef>
              <a:buClr>
                <a:schemeClr val="accent2"/>
              </a:buClr>
            </a:pPr>
            <a:r>
              <a:rPr lang="fr-FR" sz="2200" dirty="0" smtClean="0">
                <a:solidFill>
                  <a:srgbClr val="7030A0"/>
                </a:solidFill>
              </a:rPr>
              <a:t>Processus de développer un cadre juridique pour la GIC et des  questions clés</a:t>
            </a:r>
          </a:p>
          <a:p>
            <a:pPr marL="731520" lvl="1" algn="just">
              <a:spcBef>
                <a:spcPts val="600"/>
              </a:spcBef>
              <a:buClr>
                <a:schemeClr val="accent2"/>
              </a:buClr>
            </a:pPr>
            <a:r>
              <a:rPr lang="fr-FR" sz="2200" dirty="0" smtClean="0">
                <a:solidFill>
                  <a:srgbClr val="7030A0"/>
                </a:solidFill>
              </a:rPr>
              <a:t>Met l'accent sur différentes approches juridiques et techniques qui peuvent être utilisés afin d’atteindre les différents objectifs de la GIC</a:t>
            </a:r>
          </a:p>
          <a:p>
            <a:pPr marL="731520" lvl="1" algn="just">
              <a:spcBef>
                <a:spcPts val="600"/>
              </a:spcBef>
              <a:buClr>
                <a:schemeClr val="accent2"/>
              </a:buClr>
            </a:pPr>
            <a:endParaRPr lang="fr-FR" sz="2000" dirty="0" smtClean="0">
              <a:solidFill>
                <a:srgbClr val="7030A0"/>
              </a:solidFill>
            </a:endParaRPr>
          </a:p>
          <a:p>
            <a:pPr lvl="0" algn="just"/>
            <a:r>
              <a:rPr lang="en-US" sz="2400" b="1" dirty="0" smtClean="0">
                <a:solidFill>
                  <a:srgbClr val="7030A0"/>
                </a:solidFill>
              </a:rPr>
              <a:t>World Coast Conference 1993,Pay Bas</a:t>
            </a:r>
          </a:p>
          <a:p>
            <a:pPr marL="731520" lvl="1" algn="just">
              <a:spcBef>
                <a:spcPts val="600"/>
              </a:spcBef>
              <a:buClr>
                <a:schemeClr val="accent2"/>
              </a:buClr>
            </a:pPr>
            <a:r>
              <a:rPr lang="fr-FR" sz="2200" dirty="0" smtClean="0">
                <a:solidFill>
                  <a:srgbClr val="7030A0"/>
                </a:solidFill>
              </a:rPr>
              <a:t>A examiné les actions visant à renforcer les capacités pour le développement durable progressif et de la gestion intégrée des zones côtières (GIZC)</a:t>
            </a:r>
            <a:endParaRPr lang="en-US" sz="2200" dirty="0" smtClean="0">
              <a:solidFill>
                <a:srgbClr val="7030A0"/>
              </a:solidFill>
            </a:endParaRPr>
          </a:p>
          <a:p>
            <a:endParaRPr lang="fr-FR" dirty="0">
              <a:solidFill>
                <a:srgbClr val="7030A0"/>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txBox="1">
            <a:spLocks noChangeArrowheads="1"/>
          </p:cNvSpPr>
          <p:nvPr/>
        </p:nvSpPr>
        <p:spPr>
          <a:xfrm>
            <a:off x="990600" y="304800"/>
            <a:ext cx="8001000" cy="4572000"/>
          </a:xfrm>
          <a:prstGeom prst="rect">
            <a:avLst/>
          </a:prstGeom>
        </p:spPr>
        <p:txBody>
          <a:bodyPr vert="horz">
            <a:noAutofit/>
          </a:bodyPr>
          <a:lstStyle/>
          <a:p>
            <a:pPr marL="274320" indent="-274320" algn="just">
              <a:spcBef>
                <a:spcPts val="600"/>
              </a:spcBef>
              <a:buClr>
                <a:schemeClr val="accent2"/>
              </a:buClr>
              <a:buSzPct val="85000"/>
              <a:buFont typeface="Wingdings 2"/>
              <a:buChar char=""/>
            </a:pPr>
            <a:r>
              <a:rPr lang="fr-FR" sz="2400" b="1" dirty="0" smtClean="0">
                <a:solidFill>
                  <a:srgbClr val="7030A0"/>
                </a:solidFill>
              </a:rPr>
              <a:t>La Convention de Barcelone pour la protection contre la pollution en mer Méditerranée, 1976</a:t>
            </a:r>
          </a:p>
          <a:p>
            <a:pPr marL="731520" lvl="1" indent="-274320" algn="just">
              <a:spcBef>
                <a:spcPts val="600"/>
              </a:spcBef>
              <a:buClr>
                <a:schemeClr val="accent2"/>
              </a:buClr>
              <a:buSzPct val="85000"/>
              <a:buFont typeface="Wingdings 2"/>
              <a:buChar char=""/>
            </a:pPr>
            <a:r>
              <a:rPr lang="fr-FR" sz="2200" dirty="0" smtClean="0">
                <a:solidFill>
                  <a:srgbClr val="7030A0"/>
                </a:solidFill>
              </a:rPr>
              <a:t>Le but était de promouvoir la gestion intégrée des zones côtières, en tenant compte de la protection des zones d'écologique et l’intérêt paysager et l'utilisation rationnelle des ressources naturelles du paysage.</a:t>
            </a:r>
          </a:p>
          <a:p>
            <a:pPr marL="274320" indent="-274320" algn="just">
              <a:spcBef>
                <a:spcPts val="600"/>
              </a:spcBef>
              <a:buClr>
                <a:schemeClr val="accent2"/>
              </a:buClr>
              <a:buSzPct val="85000"/>
              <a:buFont typeface="Wingdings 2"/>
              <a:buChar char=""/>
            </a:pPr>
            <a:endParaRPr lang="en-US" sz="2000" dirty="0" smtClean="0">
              <a:solidFill>
                <a:srgbClr val="7030A0"/>
              </a:solidFill>
            </a:endParaRPr>
          </a:p>
          <a:p>
            <a:pPr marL="274320" lvl="0" indent="-274320" algn="just">
              <a:spcBef>
                <a:spcPts val="600"/>
              </a:spcBef>
              <a:buClr>
                <a:schemeClr val="accent2"/>
              </a:buClr>
              <a:buSzPct val="85000"/>
              <a:buFont typeface="Wingdings 2"/>
              <a:buChar char=""/>
            </a:pPr>
            <a:r>
              <a:rPr lang="en-US" sz="2400" b="1" dirty="0" smtClean="0">
                <a:solidFill>
                  <a:srgbClr val="7030A0"/>
                </a:solidFill>
              </a:rPr>
              <a:t>La Convention </a:t>
            </a:r>
            <a:r>
              <a:rPr lang="fr-FR" sz="2400" b="1" dirty="0" smtClean="0">
                <a:solidFill>
                  <a:srgbClr val="7030A0"/>
                </a:solidFill>
              </a:rPr>
              <a:t>d’Helsinki</a:t>
            </a:r>
            <a:r>
              <a:rPr lang="en-US" sz="2400" b="1" dirty="0" smtClean="0">
                <a:solidFill>
                  <a:srgbClr val="7030A0"/>
                </a:solidFill>
              </a:rPr>
              <a:t> de 1974</a:t>
            </a:r>
          </a:p>
          <a:p>
            <a:pPr marL="731520" lvl="1" indent="-274320" algn="just">
              <a:spcBef>
                <a:spcPts val="600"/>
              </a:spcBef>
              <a:buClr>
                <a:schemeClr val="accent2"/>
              </a:buClr>
              <a:buSzPct val="85000"/>
              <a:buFont typeface="Wingdings 2"/>
              <a:buChar char=""/>
            </a:pPr>
            <a:r>
              <a:rPr lang="fr-FR" sz="2200" dirty="0" smtClean="0">
                <a:solidFill>
                  <a:srgbClr val="7030A0"/>
                </a:solidFill>
              </a:rPr>
              <a:t>Recommandations d'intérêt particulier pour la GIZC</a:t>
            </a:r>
          </a:p>
          <a:p>
            <a:pPr marL="731520" lvl="1" indent="-274320" algn="just">
              <a:spcBef>
                <a:spcPts val="600"/>
              </a:spcBef>
              <a:buClr>
                <a:schemeClr val="accent2"/>
              </a:buClr>
              <a:buSzPct val="85000"/>
              <a:buFont typeface="Wingdings 2"/>
              <a:buChar char=""/>
            </a:pPr>
            <a:endParaRPr lang="fr-FR" sz="2400" dirty="0" smtClean="0">
              <a:solidFill>
                <a:srgbClr val="7030A0"/>
              </a:solidFill>
            </a:endParaRPr>
          </a:p>
          <a:p>
            <a:pPr marL="274320" indent="-274320" algn="just">
              <a:spcBef>
                <a:spcPts val="600"/>
              </a:spcBef>
              <a:buClr>
                <a:schemeClr val="accent2"/>
              </a:buClr>
              <a:buSzPct val="85000"/>
              <a:buFont typeface="Wingdings 2"/>
              <a:buChar char=""/>
            </a:pPr>
            <a:r>
              <a:rPr lang="fr-FR" sz="2400" b="1" dirty="0" smtClean="0">
                <a:solidFill>
                  <a:srgbClr val="7030A0"/>
                </a:solidFill>
              </a:rPr>
              <a:t>Plan d'Action stratégique pour la Protection de l'environnement et de la réhabilitation de la mer Noire</a:t>
            </a:r>
          </a:p>
          <a:p>
            <a:pPr marL="731520" lvl="1" indent="-274320" algn="just">
              <a:spcBef>
                <a:spcPts val="600"/>
              </a:spcBef>
              <a:buClr>
                <a:schemeClr val="accent2"/>
              </a:buClr>
              <a:buSzPct val="85000"/>
              <a:buFont typeface="Wingdings 2"/>
              <a:buChar char=""/>
            </a:pPr>
            <a:r>
              <a:rPr lang="fr-FR" sz="2200" dirty="0" smtClean="0">
                <a:solidFill>
                  <a:srgbClr val="7030A0"/>
                </a:solidFill>
              </a:rPr>
              <a:t>A été adopté en 2009</a:t>
            </a:r>
          </a:p>
          <a:p>
            <a:pPr marL="731520" lvl="1" indent="-274320" algn="just">
              <a:spcBef>
                <a:spcPts val="600"/>
              </a:spcBef>
              <a:buClr>
                <a:schemeClr val="accent2"/>
              </a:buClr>
              <a:buSzPct val="85000"/>
              <a:buFont typeface="Wingdings 2"/>
              <a:buChar char=""/>
            </a:pPr>
            <a:r>
              <a:rPr lang="fr-FR" sz="2200" dirty="0" smtClean="0">
                <a:solidFill>
                  <a:srgbClr val="7030A0"/>
                </a:solidFill>
              </a:rPr>
              <a:t>A établit la GIZC comme l'un de ses 3 approches de gestion les plus importantes.</a:t>
            </a:r>
            <a:endParaRPr lang="en-US" sz="2200" dirty="0" smtClean="0">
              <a:solidFill>
                <a:srgbClr val="7030A0"/>
              </a:solidFill>
            </a:endParaRPr>
          </a:p>
          <a:p>
            <a:pPr marL="731520" lvl="1" indent="-274320" algn="just">
              <a:spcBef>
                <a:spcPts val="600"/>
              </a:spcBef>
              <a:buClr>
                <a:schemeClr val="accent2"/>
              </a:buClr>
              <a:buSzPct val="85000"/>
              <a:buFont typeface="Wingdings 2"/>
              <a:buChar char=""/>
            </a:pPr>
            <a:endParaRPr lang="en-US" sz="2000" dirty="0" smtClean="0">
              <a:solidFill>
                <a:srgbClr val="7030A0"/>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txBox="1">
            <a:spLocks noChangeArrowheads="1"/>
          </p:cNvSpPr>
          <p:nvPr/>
        </p:nvSpPr>
        <p:spPr>
          <a:xfrm>
            <a:off x="1066800" y="0"/>
            <a:ext cx="7848600" cy="4876800"/>
          </a:xfrm>
          <a:prstGeom prst="rect">
            <a:avLst/>
          </a:prstGeom>
        </p:spPr>
        <p:txBody>
          <a:bodyPr vert="horz">
            <a:noAutofit/>
          </a:bodyPr>
          <a:lstStyle/>
          <a:p>
            <a:pPr marL="274320" lvl="0" indent="-274320" algn="just">
              <a:spcBef>
                <a:spcPts val="600"/>
              </a:spcBef>
              <a:buClr>
                <a:schemeClr val="accent2"/>
              </a:buClr>
              <a:buSzPct val="85000"/>
              <a:buFont typeface="Wingdings 2"/>
              <a:buChar char=""/>
            </a:pPr>
            <a:r>
              <a:rPr lang="fr-FR" sz="2800" b="1" dirty="0" smtClean="0">
                <a:solidFill>
                  <a:srgbClr val="7030A0"/>
                </a:solidFill>
              </a:rPr>
              <a:t>L’Union</a:t>
            </a:r>
            <a:r>
              <a:rPr lang="en-US" sz="2800" b="1" dirty="0" smtClean="0">
                <a:solidFill>
                  <a:srgbClr val="7030A0"/>
                </a:solidFill>
              </a:rPr>
              <a:t>  </a:t>
            </a:r>
            <a:r>
              <a:rPr lang="fr-FR" sz="2800" b="1" dirty="0" smtClean="0">
                <a:solidFill>
                  <a:srgbClr val="7030A0"/>
                </a:solidFill>
              </a:rPr>
              <a:t>Européenne</a:t>
            </a:r>
          </a:p>
          <a:p>
            <a:pPr marL="274320" lvl="0" indent="-274320" algn="just">
              <a:spcBef>
                <a:spcPts val="600"/>
              </a:spcBef>
              <a:buClr>
                <a:schemeClr val="accent2"/>
              </a:buClr>
              <a:buSzPct val="85000"/>
            </a:pPr>
            <a:endParaRPr lang="fr-FR" sz="2800" b="1" dirty="0" smtClean="0">
              <a:solidFill>
                <a:srgbClr val="7030A0"/>
              </a:solidFill>
            </a:endParaRPr>
          </a:p>
          <a:p>
            <a:pPr lvl="1" indent="-284163" algn="just">
              <a:spcBef>
                <a:spcPts val="600"/>
              </a:spcBef>
              <a:buClr>
                <a:schemeClr val="accent2"/>
              </a:buClr>
              <a:buSzPct val="85000"/>
              <a:buFont typeface="Wingdings 2"/>
              <a:buChar char=""/>
            </a:pPr>
            <a:r>
              <a:rPr lang="en-US" sz="2000" dirty="0" smtClean="0">
                <a:solidFill>
                  <a:srgbClr val="7030A0"/>
                </a:solidFill>
              </a:rPr>
              <a:t>1973: </a:t>
            </a:r>
            <a:r>
              <a:rPr lang="fr-FR" sz="2000" dirty="0" smtClean="0">
                <a:solidFill>
                  <a:srgbClr val="7030A0"/>
                </a:solidFill>
              </a:rPr>
              <a:t>le Conseil de l'Europe avait conclu une résolution sur la Protection du Littoral (résolution (73) 29</a:t>
            </a:r>
            <a:r>
              <a:rPr lang="fr-FR" sz="2000" dirty="0" smtClean="0">
                <a:solidFill>
                  <a:srgbClr val="7030A0"/>
                </a:solidFill>
              </a:rPr>
              <a:t>)</a:t>
            </a:r>
          </a:p>
          <a:p>
            <a:pPr lvl="1" indent="-284163" algn="just">
              <a:spcBef>
                <a:spcPts val="600"/>
              </a:spcBef>
              <a:buClr>
                <a:schemeClr val="accent2"/>
              </a:buClr>
              <a:buSzPct val="85000"/>
              <a:buFont typeface="Wingdings 2"/>
              <a:buChar char=""/>
            </a:pPr>
            <a:endParaRPr lang="en-US" sz="2000" dirty="0" smtClean="0">
              <a:solidFill>
                <a:srgbClr val="7030A0"/>
              </a:solidFill>
            </a:endParaRPr>
          </a:p>
          <a:p>
            <a:pPr lvl="1" indent="-284163" algn="just">
              <a:spcBef>
                <a:spcPts val="600"/>
              </a:spcBef>
              <a:buClr>
                <a:schemeClr val="accent2"/>
              </a:buClr>
              <a:buSzPct val="85000"/>
              <a:buFont typeface="Wingdings 2"/>
              <a:buChar char=""/>
            </a:pPr>
            <a:r>
              <a:rPr lang="en-US" sz="2000" dirty="0" smtClean="0">
                <a:solidFill>
                  <a:srgbClr val="7030A0"/>
                </a:solidFill>
              </a:rPr>
              <a:t>1983: European Regional/Spatial Planning </a:t>
            </a:r>
            <a:r>
              <a:rPr lang="en-US" sz="2000" dirty="0" smtClean="0">
                <a:solidFill>
                  <a:srgbClr val="7030A0"/>
                </a:solidFill>
              </a:rPr>
              <a:t>Charter</a:t>
            </a:r>
          </a:p>
          <a:p>
            <a:pPr lvl="1" indent="-284163" algn="just">
              <a:spcBef>
                <a:spcPts val="600"/>
              </a:spcBef>
              <a:buClr>
                <a:schemeClr val="accent2"/>
              </a:buClr>
              <a:buSzPct val="85000"/>
              <a:buFont typeface="Wingdings 2"/>
              <a:buChar char=""/>
            </a:pPr>
            <a:endParaRPr lang="en-US" sz="2000" dirty="0" smtClean="0">
              <a:solidFill>
                <a:srgbClr val="7030A0"/>
              </a:solidFill>
            </a:endParaRPr>
          </a:p>
          <a:p>
            <a:pPr lvl="1" indent="-284163" algn="just">
              <a:spcBef>
                <a:spcPts val="600"/>
              </a:spcBef>
              <a:buClr>
                <a:schemeClr val="accent2"/>
              </a:buClr>
              <a:buSzPct val="85000"/>
              <a:buFont typeface="Wingdings 2"/>
              <a:buChar char=""/>
            </a:pPr>
            <a:r>
              <a:rPr lang="fr-FR" sz="2000" dirty="0" smtClean="0">
                <a:solidFill>
                  <a:srgbClr val="7030A0"/>
                </a:solidFill>
              </a:rPr>
              <a:t>Conseil de l'Europe a supporte des travaux sur un modèle de loi sur la protection des côtes et un code de conduite pour les zones côtières</a:t>
            </a:r>
            <a:r>
              <a:rPr lang="fr-FR" sz="2000" dirty="0" smtClean="0">
                <a:solidFill>
                  <a:srgbClr val="7030A0"/>
                </a:solidFill>
              </a:rPr>
              <a:t>.</a:t>
            </a:r>
          </a:p>
          <a:p>
            <a:pPr lvl="1" indent="-284163" algn="just">
              <a:spcBef>
                <a:spcPts val="600"/>
              </a:spcBef>
              <a:buClr>
                <a:schemeClr val="accent2"/>
              </a:buClr>
              <a:buSzPct val="85000"/>
              <a:buFont typeface="Wingdings 2"/>
              <a:buChar char=""/>
            </a:pPr>
            <a:endParaRPr lang="en-US" sz="2000" dirty="0" smtClean="0">
              <a:solidFill>
                <a:srgbClr val="7030A0"/>
              </a:solidFill>
            </a:endParaRPr>
          </a:p>
          <a:p>
            <a:pPr lvl="1" indent="-284163" algn="just">
              <a:spcBef>
                <a:spcPts val="600"/>
              </a:spcBef>
              <a:buClr>
                <a:schemeClr val="accent2"/>
              </a:buClr>
              <a:buSzPct val="85000"/>
              <a:buFont typeface="Wingdings 2"/>
              <a:buChar char=""/>
            </a:pPr>
            <a:r>
              <a:rPr lang="fr-FR" sz="2000" dirty="0" smtClean="0">
                <a:solidFill>
                  <a:srgbClr val="7030A0"/>
                </a:solidFill>
              </a:rPr>
              <a:t>De 1973 à 1976 et de 1977 à </a:t>
            </a:r>
            <a:r>
              <a:rPr lang="fr-FR" sz="2000" dirty="0" smtClean="0">
                <a:solidFill>
                  <a:srgbClr val="7030A0"/>
                </a:solidFill>
              </a:rPr>
              <a:t>1981: </a:t>
            </a:r>
            <a:r>
              <a:rPr lang="fr-FR" sz="2000" dirty="0" smtClean="0">
                <a:solidFill>
                  <a:srgbClr val="7030A0"/>
                </a:solidFill>
              </a:rPr>
              <a:t>lancement de la Communauté européenne des programmes </a:t>
            </a:r>
            <a:r>
              <a:rPr lang="fr-FR" sz="2000" dirty="0" smtClean="0">
                <a:solidFill>
                  <a:srgbClr val="7030A0"/>
                </a:solidFill>
              </a:rPr>
              <a:t>d'action</a:t>
            </a:r>
          </a:p>
          <a:p>
            <a:pPr lvl="1" indent="-284163" algn="just">
              <a:spcBef>
                <a:spcPts val="600"/>
              </a:spcBef>
              <a:buClr>
                <a:schemeClr val="accent2"/>
              </a:buClr>
              <a:buSzPct val="85000"/>
              <a:buFont typeface="Wingdings 2"/>
              <a:buChar char=""/>
            </a:pPr>
            <a:endParaRPr lang="fr-FR" sz="2000" dirty="0" smtClean="0">
              <a:solidFill>
                <a:srgbClr val="7030A0"/>
              </a:solidFill>
            </a:endParaRPr>
          </a:p>
          <a:p>
            <a:pPr lvl="1" indent="-284163" algn="just">
              <a:spcBef>
                <a:spcPts val="600"/>
              </a:spcBef>
              <a:buClr>
                <a:schemeClr val="accent2"/>
              </a:buClr>
              <a:buSzPct val="85000"/>
              <a:buFont typeface="Wingdings 2"/>
              <a:buChar char=""/>
            </a:pPr>
            <a:r>
              <a:rPr lang="en-US" sz="2000" dirty="0" smtClean="0">
                <a:solidFill>
                  <a:srgbClr val="7030A0"/>
                </a:solidFill>
              </a:rPr>
              <a:t>1981: European Coastal </a:t>
            </a:r>
            <a:r>
              <a:rPr lang="en-US" sz="2000" dirty="0" smtClean="0">
                <a:solidFill>
                  <a:srgbClr val="7030A0"/>
                </a:solidFill>
              </a:rPr>
              <a:t>Charter</a:t>
            </a:r>
          </a:p>
          <a:p>
            <a:pPr lvl="1" indent="-284163" algn="just">
              <a:spcBef>
                <a:spcPts val="600"/>
              </a:spcBef>
              <a:buClr>
                <a:schemeClr val="accent2"/>
              </a:buClr>
              <a:buSzPct val="85000"/>
              <a:buFont typeface="Wingdings 2"/>
              <a:buChar char=""/>
            </a:pPr>
            <a:endParaRPr lang="en-US" sz="2000" dirty="0" smtClean="0">
              <a:solidFill>
                <a:srgbClr val="7030A0"/>
              </a:solidFill>
            </a:endParaRPr>
          </a:p>
          <a:p>
            <a:pPr lvl="1" indent="-284163" algn="just">
              <a:spcBef>
                <a:spcPts val="600"/>
              </a:spcBef>
              <a:buClr>
                <a:schemeClr val="accent2"/>
              </a:buClr>
              <a:buSzPct val="85000"/>
              <a:buFont typeface="Wingdings 2"/>
              <a:buChar char=""/>
            </a:pPr>
            <a:r>
              <a:rPr lang="en-US" sz="2000" dirty="0" smtClean="0">
                <a:solidFill>
                  <a:srgbClr val="7030A0"/>
                </a:solidFill>
              </a:rPr>
              <a:t>1996 to 1999: </a:t>
            </a:r>
            <a:r>
              <a:rPr lang="fr-FR" sz="2000" dirty="0" smtClean="0">
                <a:solidFill>
                  <a:srgbClr val="7030A0"/>
                </a:solidFill>
              </a:rPr>
              <a:t>Fonctionnement d'un Programme de démonstration sur la gestion intégrée des zones côtières</a:t>
            </a:r>
            <a:endParaRPr lang="en-US" sz="2000" dirty="0" smtClean="0">
              <a:solidFill>
                <a:srgbClr val="7030A0"/>
              </a:solidFill>
            </a:endParaRPr>
          </a:p>
          <a:p>
            <a:pPr marL="457200" lvl="0" indent="-284163" algn="just">
              <a:spcBef>
                <a:spcPts val="600"/>
              </a:spcBef>
              <a:buClr>
                <a:schemeClr val="accent2"/>
              </a:buClr>
              <a:buSzPct val="85000"/>
              <a:buFont typeface="Wingdings 2"/>
              <a:buChar char=""/>
            </a:pPr>
            <a:endParaRPr lang="en-US" sz="2000" dirty="0" smtClean="0">
              <a:solidFill>
                <a:srgbClr val="7030A0"/>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90600" y="0"/>
            <a:ext cx="8153400" cy="1169551"/>
          </a:xfrm>
          <a:prstGeom prst="rect">
            <a:avLst/>
          </a:prstGeom>
        </p:spPr>
        <p:txBody>
          <a:bodyPr wrap="square">
            <a:spAutoFit/>
          </a:bodyPr>
          <a:lstStyle/>
          <a:p>
            <a:r>
              <a:rPr lang="fr-FR" sz="3500" b="1" dirty="0" smtClean="0">
                <a:solidFill>
                  <a:schemeClr val="accent5">
                    <a:lumMod val="75000"/>
                  </a:schemeClr>
                </a:solidFill>
                <a:effectLst>
                  <a:outerShdw blurRad="38100" dist="38100" dir="2700000" algn="tl">
                    <a:srgbClr val="000000">
                      <a:alpha val="43137"/>
                    </a:srgbClr>
                  </a:outerShdw>
                </a:effectLst>
              </a:rPr>
              <a:t>Les Recommandations de la GIZC dans le Continent Africain</a:t>
            </a:r>
            <a:endParaRPr lang="en-US" sz="3500" dirty="0">
              <a:solidFill>
                <a:schemeClr val="accent5">
                  <a:lumMod val="75000"/>
                </a:schemeClr>
              </a:solidFill>
            </a:endParaRPr>
          </a:p>
        </p:txBody>
      </p:sp>
      <p:sp>
        <p:nvSpPr>
          <p:cNvPr id="3" name="Rectangle 3"/>
          <p:cNvSpPr txBox="1">
            <a:spLocks noChangeArrowheads="1"/>
          </p:cNvSpPr>
          <p:nvPr/>
        </p:nvSpPr>
        <p:spPr>
          <a:xfrm>
            <a:off x="990600" y="1295400"/>
            <a:ext cx="7924800" cy="4572000"/>
          </a:xfrm>
          <a:prstGeom prst="rect">
            <a:avLst/>
          </a:prstGeom>
        </p:spPr>
        <p:txBody>
          <a:bodyPr vert="horz">
            <a:noAutofit/>
          </a:bodyPr>
          <a:lstStyle/>
          <a:p>
            <a:pPr marL="274320" lvl="0" indent="-274320" algn="just">
              <a:spcBef>
                <a:spcPts val="600"/>
              </a:spcBef>
              <a:buClr>
                <a:schemeClr val="accent2"/>
              </a:buClr>
              <a:buSzPct val="85000"/>
              <a:buFont typeface="Wingdings 2"/>
              <a:buChar char=""/>
            </a:pPr>
            <a:r>
              <a:rPr lang="en-US" sz="2400" b="1" dirty="0" err="1" smtClean="0">
                <a:solidFill>
                  <a:srgbClr val="7030A0"/>
                </a:solidFill>
              </a:rPr>
              <a:t>Programme</a:t>
            </a:r>
            <a:r>
              <a:rPr lang="en-US" sz="2400" b="1" dirty="0" smtClean="0">
                <a:solidFill>
                  <a:srgbClr val="7030A0"/>
                </a:solidFill>
              </a:rPr>
              <a:t> des </a:t>
            </a:r>
            <a:r>
              <a:rPr lang="en-US" sz="2400" b="1" dirty="0" err="1" smtClean="0">
                <a:solidFill>
                  <a:srgbClr val="7030A0"/>
                </a:solidFill>
              </a:rPr>
              <a:t>Mers</a:t>
            </a:r>
            <a:r>
              <a:rPr lang="en-US" sz="2400" b="1" dirty="0" smtClean="0">
                <a:solidFill>
                  <a:srgbClr val="7030A0"/>
                </a:solidFill>
              </a:rPr>
              <a:t> </a:t>
            </a:r>
            <a:r>
              <a:rPr lang="en-US" sz="2400" b="1" dirty="0" err="1" smtClean="0">
                <a:solidFill>
                  <a:srgbClr val="7030A0"/>
                </a:solidFill>
              </a:rPr>
              <a:t>Regionales</a:t>
            </a:r>
            <a:endParaRPr lang="en-US" sz="2400" b="1" dirty="0" smtClean="0">
              <a:solidFill>
                <a:srgbClr val="7030A0"/>
              </a:solidFill>
            </a:endParaRPr>
          </a:p>
          <a:p>
            <a:pPr marL="520700" lvl="1" indent="-284163" algn="just">
              <a:spcBef>
                <a:spcPts val="600"/>
              </a:spcBef>
              <a:buClr>
                <a:schemeClr val="accent2"/>
              </a:buClr>
              <a:buSzPct val="85000"/>
              <a:buFont typeface="Wingdings 2"/>
              <a:buChar char=""/>
              <a:tabLst>
                <a:tab pos="568325" algn="l"/>
              </a:tabLst>
            </a:pPr>
            <a:r>
              <a:rPr lang="fr-FR" sz="2200" dirty="0" smtClean="0">
                <a:solidFill>
                  <a:srgbClr val="7030A0"/>
                </a:solidFill>
              </a:rPr>
              <a:t>A été lancé en 1974 dans le sillage de la Conférence des Nations Unies de 1972 sur l'environnement tenue à Stockholm.</a:t>
            </a:r>
            <a:endParaRPr lang="en-US" sz="2200" dirty="0" smtClean="0">
              <a:solidFill>
                <a:srgbClr val="7030A0"/>
              </a:solidFill>
            </a:endParaRPr>
          </a:p>
          <a:p>
            <a:pPr marL="520700" lvl="1" indent="-284163" algn="just">
              <a:spcBef>
                <a:spcPts val="600"/>
              </a:spcBef>
              <a:buClr>
                <a:schemeClr val="accent2"/>
              </a:buClr>
              <a:buSzPct val="85000"/>
              <a:buFont typeface="Wingdings 2"/>
              <a:buChar char=""/>
              <a:tabLst>
                <a:tab pos="568325" algn="l"/>
              </a:tabLst>
            </a:pPr>
            <a:r>
              <a:rPr lang="fr-FR" sz="2200" dirty="0" smtClean="0">
                <a:solidFill>
                  <a:srgbClr val="7030A0"/>
                </a:solidFill>
              </a:rPr>
              <a:t>Une des réalisations plus importantes du PNUE  au courant des derniers 35 ans.</a:t>
            </a:r>
            <a:endParaRPr lang="en-US" sz="2200" dirty="0" smtClean="0">
              <a:solidFill>
                <a:srgbClr val="7030A0"/>
              </a:solidFill>
            </a:endParaRPr>
          </a:p>
          <a:p>
            <a:pPr marL="520700" lvl="1" indent="-284163" algn="just">
              <a:spcBef>
                <a:spcPts val="600"/>
              </a:spcBef>
              <a:buClr>
                <a:schemeClr val="accent2"/>
              </a:buClr>
              <a:buSzPct val="85000"/>
              <a:buFont typeface="Wingdings 2"/>
              <a:buChar char=""/>
              <a:tabLst>
                <a:tab pos="568325" algn="l"/>
              </a:tabLst>
            </a:pPr>
            <a:r>
              <a:rPr lang="fr-FR" sz="2200" dirty="0" smtClean="0">
                <a:solidFill>
                  <a:srgbClr val="7030A0"/>
                </a:solidFill>
              </a:rPr>
              <a:t>L’objectif</a:t>
            </a:r>
            <a:r>
              <a:rPr lang="en-US" sz="2200" dirty="0" smtClean="0">
                <a:solidFill>
                  <a:srgbClr val="7030A0"/>
                </a:solidFill>
              </a:rPr>
              <a:t> </a:t>
            </a:r>
            <a:r>
              <a:rPr lang="fr-FR" sz="2200" dirty="0" smtClean="0">
                <a:solidFill>
                  <a:srgbClr val="7030A0"/>
                </a:solidFill>
              </a:rPr>
              <a:t>est</a:t>
            </a:r>
            <a:r>
              <a:rPr lang="en-US" sz="2200" dirty="0" smtClean="0">
                <a:solidFill>
                  <a:srgbClr val="7030A0"/>
                </a:solidFill>
              </a:rPr>
              <a:t> de </a:t>
            </a:r>
            <a:r>
              <a:rPr lang="fr-FR" sz="2200" dirty="0" smtClean="0">
                <a:solidFill>
                  <a:srgbClr val="7030A0"/>
                </a:solidFill>
              </a:rPr>
              <a:t>traiter la dégradation accélérée les océans du monde les zones côtières a travers une la gestion durable et l’utilisation de l’environnement marin et côtier, tout en engageant des pays voisins dans les actions globales et particulières afin de protéger leur environnement marin partagé.</a:t>
            </a:r>
          </a:p>
          <a:p>
            <a:pPr marL="520700" lvl="1" indent="-284163" algn="just">
              <a:spcBef>
                <a:spcPts val="600"/>
              </a:spcBef>
              <a:buClr>
                <a:schemeClr val="accent2"/>
              </a:buClr>
              <a:buSzPct val="85000"/>
              <a:buFont typeface="Wingdings 2"/>
              <a:buChar char=""/>
              <a:tabLst>
                <a:tab pos="568325" algn="l"/>
              </a:tabLst>
            </a:pPr>
            <a:r>
              <a:rPr lang="fr-FR" sz="2200" dirty="0" smtClean="0">
                <a:solidFill>
                  <a:srgbClr val="7030A0"/>
                </a:solidFill>
              </a:rPr>
              <a:t>Une gestion environnementale saine à être coordonné et mis en œuvre par les pays partageant un organisme commun de l'eau.</a:t>
            </a:r>
            <a:endParaRPr lang="en-US" sz="2200" dirty="0" smtClean="0">
              <a:solidFill>
                <a:srgbClr val="7030A0"/>
              </a:solidFill>
            </a:endParaRPr>
          </a:p>
          <a:p>
            <a:pPr marL="520700" lvl="1" indent="-284163" algn="just">
              <a:spcBef>
                <a:spcPts val="600"/>
              </a:spcBef>
              <a:buClr>
                <a:schemeClr val="accent2"/>
              </a:buClr>
              <a:buSzPct val="85000"/>
              <a:buFont typeface="Wingdings 2"/>
              <a:buChar char=""/>
              <a:tabLst>
                <a:tab pos="568325" algn="l"/>
              </a:tabLst>
            </a:pPr>
            <a:r>
              <a:rPr lang="fr-FR" sz="2200" dirty="0" smtClean="0">
                <a:solidFill>
                  <a:srgbClr val="7030A0"/>
                </a:solidFill>
              </a:rPr>
              <a:t>A présent, plus de 143 pays ont participe à 13 programmes des mers régionales.</a:t>
            </a:r>
            <a:endParaRPr lang="en-US" sz="2200" dirty="0" smtClean="0">
              <a:solidFill>
                <a:srgbClr val="7030A0"/>
              </a:solidFill>
            </a:endParaRPr>
          </a:p>
          <a:p>
            <a:pPr marL="274320" lvl="0" indent="-274320" algn="just">
              <a:spcBef>
                <a:spcPts val="600"/>
              </a:spcBef>
              <a:buClr>
                <a:schemeClr val="accent2"/>
              </a:buClr>
              <a:buSzPct val="85000"/>
            </a:pPr>
            <a:endParaRPr lang="en-US" sz="2200" b="1" dirty="0" smtClean="0">
              <a:solidFill>
                <a:srgbClr val="7030A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609600"/>
            <a:ext cx="7498080" cy="1143000"/>
          </a:xfrm>
        </p:spPr>
        <p:txBody>
          <a:bodyPr>
            <a:normAutofit fontScale="90000"/>
          </a:bodyPr>
          <a:lstStyle/>
          <a:p>
            <a:pPr algn="ctr"/>
            <a:r>
              <a:rPr lang="fr-FR" b="1" dirty="0" smtClean="0">
                <a:solidFill>
                  <a:schemeClr val="accent5">
                    <a:lumMod val="75000"/>
                  </a:schemeClr>
                </a:solidFill>
              </a:rPr>
              <a:t>Les Concepts de la Gestion Intégrée et la Planification des Zones Côtières</a:t>
            </a:r>
            <a:endParaRPr lang="fr-FR" b="1" dirty="0">
              <a:solidFill>
                <a:schemeClr val="accent5">
                  <a:lumMod val="75000"/>
                </a:schemeClr>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66800" y="228600"/>
            <a:ext cx="7848600" cy="6186309"/>
          </a:xfrm>
          <a:prstGeom prst="rect">
            <a:avLst/>
          </a:prstGeom>
        </p:spPr>
        <p:txBody>
          <a:bodyPr wrap="square">
            <a:spAutoFit/>
          </a:bodyPr>
          <a:lstStyle/>
          <a:p>
            <a:pPr marL="274320" indent="-274320" algn="just">
              <a:spcBef>
                <a:spcPts val="600"/>
              </a:spcBef>
              <a:buClr>
                <a:schemeClr val="accent2"/>
              </a:buClr>
              <a:buSzPct val="85000"/>
              <a:buFont typeface="Wingdings 2"/>
              <a:buChar char=""/>
            </a:pPr>
            <a:r>
              <a:rPr lang="fr-FR" sz="2400" b="1" dirty="0" smtClean="0">
                <a:solidFill>
                  <a:srgbClr val="7030A0"/>
                </a:solidFill>
              </a:rPr>
              <a:t>Convention de coopération dans la Protection et le développement de l'environnement marin et côtier de l'Ouest et de la région de l'Afrique centrale</a:t>
            </a:r>
            <a:r>
              <a:rPr lang="en-US" sz="2400" b="1" dirty="0" smtClean="0">
                <a:solidFill>
                  <a:srgbClr val="7030A0"/>
                </a:solidFill>
              </a:rPr>
              <a:t>, 1981</a:t>
            </a:r>
          </a:p>
          <a:p>
            <a:pPr marL="731520" lvl="1" indent="-274320" algn="just">
              <a:spcBef>
                <a:spcPts val="600"/>
              </a:spcBef>
              <a:buClr>
                <a:schemeClr val="accent2"/>
              </a:buClr>
              <a:buSzPct val="85000"/>
              <a:buFont typeface="Wingdings 2"/>
              <a:buChar char=""/>
            </a:pPr>
            <a:r>
              <a:rPr lang="fr-FR" sz="2200" dirty="0" smtClean="0">
                <a:solidFill>
                  <a:srgbClr val="7030A0"/>
                </a:solidFill>
              </a:rPr>
              <a:t>Adoptée en 1981, mais elle est entrée en vigueur en 1984</a:t>
            </a:r>
            <a:endParaRPr lang="en-US" sz="2200" dirty="0" smtClean="0">
              <a:solidFill>
                <a:srgbClr val="7030A0"/>
              </a:solidFill>
            </a:endParaRPr>
          </a:p>
          <a:p>
            <a:pPr marL="731520" lvl="1" indent="-274320" algn="just">
              <a:spcBef>
                <a:spcPts val="600"/>
              </a:spcBef>
              <a:buClr>
                <a:schemeClr val="accent2"/>
              </a:buClr>
              <a:buSzPct val="85000"/>
              <a:buFont typeface="Wingdings 2"/>
              <a:buChar char=""/>
            </a:pPr>
            <a:r>
              <a:rPr lang="fr-FR" sz="2200" dirty="0" smtClean="0">
                <a:solidFill>
                  <a:srgbClr val="7030A0"/>
                </a:solidFill>
              </a:rPr>
              <a:t>Englobe l'environnement marin, les zones côtières et les eaux intérieures se trouvant dans juridiction des États de la région Afrique de l'Ouest, de la Mauritanie à l'Afrique du Sud</a:t>
            </a:r>
          </a:p>
          <a:p>
            <a:pPr marL="731520" lvl="1" indent="-274320" algn="just">
              <a:spcBef>
                <a:spcPts val="600"/>
              </a:spcBef>
              <a:buClr>
                <a:schemeClr val="accent2"/>
              </a:buClr>
              <a:buSzPct val="85000"/>
              <a:buFont typeface="Wingdings 2"/>
              <a:buChar char=""/>
            </a:pPr>
            <a:endParaRPr lang="en-US" sz="2200" dirty="0" smtClean="0">
              <a:solidFill>
                <a:srgbClr val="7030A0"/>
              </a:solidFill>
            </a:endParaRPr>
          </a:p>
          <a:p>
            <a:pPr marL="274320" lvl="0" indent="-274320" algn="just">
              <a:spcBef>
                <a:spcPts val="600"/>
              </a:spcBef>
              <a:buClr>
                <a:schemeClr val="accent2"/>
              </a:buClr>
              <a:buSzPct val="85000"/>
              <a:buFont typeface="Wingdings 2"/>
              <a:buChar char=""/>
            </a:pPr>
            <a:r>
              <a:rPr lang="en-US" sz="2400" b="1" dirty="0" smtClean="0">
                <a:solidFill>
                  <a:srgbClr val="7030A0"/>
                </a:solidFill>
              </a:rPr>
              <a:t>La </a:t>
            </a:r>
            <a:r>
              <a:rPr lang="fr-FR" sz="2400" b="1" dirty="0" smtClean="0">
                <a:solidFill>
                  <a:srgbClr val="7030A0"/>
                </a:solidFill>
              </a:rPr>
              <a:t>Déclaration d’Arusha, 1993</a:t>
            </a:r>
          </a:p>
          <a:p>
            <a:pPr marL="731520" lvl="1" indent="-274320" algn="just">
              <a:spcBef>
                <a:spcPts val="600"/>
              </a:spcBef>
              <a:buClr>
                <a:schemeClr val="accent2"/>
              </a:buClr>
              <a:buSzPct val="85000"/>
              <a:buFont typeface="Wingdings 2"/>
              <a:buChar char=""/>
            </a:pPr>
            <a:r>
              <a:rPr lang="fr-FR" sz="2200" dirty="0" smtClean="0">
                <a:solidFill>
                  <a:srgbClr val="7030A0"/>
                </a:solidFill>
              </a:rPr>
              <a:t>Un énoncé de politique fait par les ministres de l'environnement appelant les états à mettre l'accent sur la GIZC</a:t>
            </a:r>
          </a:p>
          <a:p>
            <a:pPr marL="731520" lvl="1" indent="-274320" algn="just">
              <a:spcBef>
                <a:spcPts val="600"/>
              </a:spcBef>
              <a:buClr>
                <a:schemeClr val="accent2"/>
              </a:buClr>
              <a:buSzPct val="85000"/>
              <a:buFont typeface="Wingdings 2"/>
              <a:buChar char=""/>
            </a:pPr>
            <a:r>
              <a:rPr lang="fr-FR" sz="2200" dirty="0" smtClean="0">
                <a:solidFill>
                  <a:srgbClr val="7030A0"/>
                </a:solidFill>
              </a:rPr>
              <a:t>Kenya, L’île Maurice, Le Mozambique, Madagascar, les Seychelles, La Tanzanie</a:t>
            </a:r>
            <a:endParaRPr lang="fr-FR" sz="2200" b="1" dirty="0" smtClean="0">
              <a:solidFill>
                <a:srgbClr val="7030A0"/>
              </a:solidFill>
            </a:endParaRPr>
          </a:p>
          <a:p>
            <a:pPr marL="274320" indent="-274320" algn="just">
              <a:spcBef>
                <a:spcPts val="600"/>
              </a:spcBef>
              <a:buClr>
                <a:schemeClr val="accent2"/>
              </a:buClr>
              <a:buSzPct val="85000"/>
              <a:buFont typeface="Wingdings 2"/>
              <a:buChar char=""/>
            </a:pPr>
            <a:endParaRPr lang="en-US" sz="2200" b="1" dirty="0" smtClean="0">
              <a:solidFill>
                <a:srgbClr val="7030A0"/>
              </a:solidFill>
            </a:endParaRPr>
          </a:p>
          <a:p>
            <a:pPr marL="274320" indent="-274320" algn="just">
              <a:spcBef>
                <a:spcPts val="600"/>
              </a:spcBef>
              <a:buClr>
                <a:schemeClr val="accent2"/>
              </a:buClr>
              <a:buSzPct val="85000"/>
              <a:buFont typeface="Wingdings 2"/>
              <a:buChar char=""/>
            </a:pPr>
            <a:endParaRPr lang="en-US" dirty="0">
              <a:solidFill>
                <a:srgbClr val="7030A0"/>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90600" y="197108"/>
            <a:ext cx="7848600" cy="5986254"/>
          </a:xfrm>
          <a:prstGeom prst="rect">
            <a:avLst/>
          </a:prstGeom>
        </p:spPr>
        <p:txBody>
          <a:bodyPr wrap="square">
            <a:spAutoFit/>
          </a:bodyPr>
          <a:lstStyle/>
          <a:p>
            <a:pPr marL="274320" lvl="0" indent="-274320" algn="just">
              <a:spcBef>
                <a:spcPts val="600"/>
              </a:spcBef>
              <a:buClr>
                <a:schemeClr val="accent2"/>
              </a:buClr>
              <a:buSzPct val="85000"/>
              <a:buFont typeface="Wingdings 2"/>
              <a:buChar char=""/>
            </a:pPr>
            <a:r>
              <a:rPr lang="en-US" sz="2400" b="1" dirty="0" smtClean="0">
                <a:solidFill>
                  <a:srgbClr val="7030A0"/>
                </a:solidFill>
              </a:rPr>
              <a:t>Policy </a:t>
            </a:r>
            <a:r>
              <a:rPr lang="en-US" sz="2400" b="1" dirty="0" smtClean="0">
                <a:solidFill>
                  <a:srgbClr val="7030A0"/>
                </a:solidFill>
              </a:rPr>
              <a:t>Conference on ICZM in Eastern Africa and the Island States</a:t>
            </a:r>
            <a:r>
              <a:rPr lang="en-US" sz="2400" dirty="0" smtClean="0">
                <a:solidFill>
                  <a:srgbClr val="7030A0"/>
                </a:solidFill>
              </a:rPr>
              <a:t>, </a:t>
            </a:r>
            <a:r>
              <a:rPr lang="en-US" sz="2400" b="1" dirty="0" smtClean="0">
                <a:solidFill>
                  <a:srgbClr val="7030A0"/>
                </a:solidFill>
              </a:rPr>
              <a:t>October </a:t>
            </a:r>
            <a:r>
              <a:rPr lang="en-US" sz="2400" b="1" dirty="0" smtClean="0">
                <a:solidFill>
                  <a:srgbClr val="7030A0"/>
                </a:solidFill>
              </a:rPr>
              <a:t>1996</a:t>
            </a:r>
          </a:p>
          <a:p>
            <a:pPr marL="274320" lvl="0" indent="-274320" algn="just">
              <a:spcBef>
                <a:spcPts val="600"/>
              </a:spcBef>
              <a:buClr>
                <a:schemeClr val="accent2"/>
              </a:buClr>
              <a:buSzPct val="85000"/>
              <a:buFont typeface="Wingdings 2"/>
              <a:buChar char=""/>
            </a:pPr>
            <a:endParaRPr lang="en-US" sz="2400" b="1" dirty="0" smtClean="0">
              <a:solidFill>
                <a:srgbClr val="7030A0"/>
              </a:solidFill>
            </a:endParaRPr>
          </a:p>
          <a:p>
            <a:pPr marL="731520" lvl="1" indent="-274320" algn="just">
              <a:spcBef>
                <a:spcPts val="600"/>
              </a:spcBef>
              <a:buClr>
                <a:schemeClr val="accent2"/>
              </a:buClr>
              <a:buSzPct val="85000"/>
              <a:buFont typeface="Wingdings 2"/>
              <a:buChar char=""/>
            </a:pPr>
            <a:r>
              <a:rPr lang="fr-FR" sz="2200" dirty="0" smtClean="0">
                <a:solidFill>
                  <a:srgbClr val="7030A0"/>
                </a:solidFill>
              </a:rPr>
              <a:t>Signé en 1985, mais l'entrée en vigueur était en 1996</a:t>
            </a:r>
            <a:endParaRPr lang="en-US" sz="2200" dirty="0" smtClean="0">
              <a:solidFill>
                <a:srgbClr val="7030A0"/>
              </a:solidFill>
            </a:endParaRPr>
          </a:p>
          <a:p>
            <a:pPr marL="731520" lvl="1" indent="-274320" algn="just">
              <a:spcBef>
                <a:spcPts val="600"/>
              </a:spcBef>
              <a:buClr>
                <a:schemeClr val="accent2"/>
              </a:buClr>
              <a:buSzPct val="85000"/>
              <a:buFont typeface="Wingdings 2"/>
              <a:buChar char=""/>
            </a:pPr>
            <a:r>
              <a:rPr lang="fr-FR" sz="2200" dirty="0" smtClean="0">
                <a:solidFill>
                  <a:srgbClr val="7030A0"/>
                </a:solidFill>
              </a:rPr>
              <a:t>Mécanisme de coopération régionale, de coordination et collaboration actions dans la région Afrique orientale et australe qui permet aux parties contractantes d'exploiter les ressources et expertise d'un large éventail d'intervenants et de groupes d'intérêt. Cela est afin d’aller vers une solution liée à des problèmes de l'environnement marin et côtier, y compris les problèmes critiques nationaux et transfrontaliers</a:t>
            </a:r>
            <a:endParaRPr lang="en-US" sz="2200" dirty="0" smtClean="0">
              <a:solidFill>
                <a:srgbClr val="7030A0"/>
              </a:solidFill>
            </a:endParaRPr>
          </a:p>
          <a:p>
            <a:pPr marL="731520" lvl="1" indent="-274320" algn="just">
              <a:spcBef>
                <a:spcPts val="600"/>
              </a:spcBef>
              <a:buClr>
                <a:schemeClr val="accent2"/>
              </a:buClr>
              <a:buSzPct val="85000"/>
              <a:buFont typeface="Wingdings 2"/>
              <a:buChar char=""/>
            </a:pPr>
            <a:r>
              <a:rPr lang="fr-FR" sz="2200" dirty="0" smtClean="0">
                <a:solidFill>
                  <a:srgbClr val="7030A0"/>
                </a:solidFill>
              </a:rPr>
              <a:t>Fait parti des conventions des mers régionales conventions et des plans d'action</a:t>
            </a:r>
            <a:endParaRPr lang="en-US" sz="2200" dirty="0" smtClean="0">
              <a:solidFill>
                <a:srgbClr val="7030A0"/>
              </a:solidFill>
            </a:endParaRPr>
          </a:p>
          <a:p>
            <a:pPr marL="731520" lvl="1" indent="-274320" algn="just">
              <a:spcBef>
                <a:spcPts val="600"/>
              </a:spcBef>
              <a:buClr>
                <a:schemeClr val="accent2"/>
              </a:buClr>
              <a:buSzPct val="85000"/>
              <a:buFont typeface="Wingdings 2"/>
              <a:buChar char=""/>
            </a:pPr>
            <a:r>
              <a:rPr lang="fr-FR" sz="2200" dirty="0" smtClean="0">
                <a:solidFill>
                  <a:srgbClr val="7030A0"/>
                </a:solidFill>
              </a:rPr>
              <a:t>L’étendue est de la Somalie dans le nord de l'Afrique du Sud au sud, couvrant 10 États, dont 5 sont des États insulaires dans l'océan Indien occidental et 5 États continentaux</a:t>
            </a:r>
            <a:endParaRPr lang="en-US" sz="2200" dirty="0" smtClean="0">
              <a:solidFill>
                <a:srgbClr val="7030A0"/>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1066800" y="152400"/>
            <a:ext cx="7848600" cy="4572000"/>
          </a:xfrm>
          <a:prstGeom prst="rect">
            <a:avLst/>
          </a:prstGeom>
        </p:spPr>
        <p:txBody>
          <a:bodyPr vert="horz">
            <a:noAutofit/>
          </a:bodyPr>
          <a:lstStyle/>
          <a:p>
            <a:pPr marL="731520" lvl="1" indent="-274320" algn="just">
              <a:spcBef>
                <a:spcPts val="600"/>
              </a:spcBef>
              <a:buClr>
                <a:schemeClr val="accent2"/>
              </a:buClr>
              <a:buSzPct val="85000"/>
            </a:pPr>
            <a:endParaRPr lang="en-US" dirty="0" smtClean="0">
              <a:solidFill>
                <a:srgbClr val="7030A0"/>
              </a:solidFill>
            </a:endParaRPr>
          </a:p>
          <a:p>
            <a:pPr marL="274320" indent="-274320" algn="just">
              <a:spcBef>
                <a:spcPts val="600"/>
              </a:spcBef>
              <a:buClr>
                <a:schemeClr val="accent2"/>
              </a:buClr>
              <a:buSzPct val="85000"/>
              <a:buFont typeface="Wingdings 2"/>
              <a:buChar char=""/>
            </a:pPr>
            <a:r>
              <a:rPr lang="en-US" sz="2400" b="1" dirty="0" smtClean="0">
                <a:solidFill>
                  <a:srgbClr val="7030A0"/>
                </a:solidFill>
              </a:rPr>
              <a:t>Indian Ocean Commission (COI) - Regional </a:t>
            </a:r>
            <a:r>
              <a:rPr lang="en-US" sz="2400" b="1" dirty="0" err="1" smtClean="0">
                <a:solidFill>
                  <a:srgbClr val="7030A0"/>
                </a:solidFill>
              </a:rPr>
              <a:t>Programme</a:t>
            </a:r>
            <a:r>
              <a:rPr lang="en-US" sz="2400" b="1" dirty="0" smtClean="0">
                <a:solidFill>
                  <a:srgbClr val="7030A0"/>
                </a:solidFill>
              </a:rPr>
              <a:t> for the Sustainable Management of the Coastal Zones of the Countries of the Indian Ocean (</a:t>
            </a:r>
            <a:r>
              <a:rPr lang="en-US" sz="2400" b="1" dirty="0" err="1" smtClean="0">
                <a:solidFill>
                  <a:srgbClr val="7030A0"/>
                </a:solidFill>
              </a:rPr>
              <a:t>ReCoMaP</a:t>
            </a:r>
            <a:r>
              <a:rPr lang="en-US" sz="2400" b="1" dirty="0" smtClean="0">
                <a:solidFill>
                  <a:srgbClr val="7030A0"/>
                </a:solidFill>
              </a:rPr>
              <a:t>), September 2010</a:t>
            </a:r>
          </a:p>
          <a:p>
            <a:pPr marL="731520" lvl="1" indent="-274320" algn="just">
              <a:spcBef>
                <a:spcPts val="600"/>
              </a:spcBef>
              <a:buClr>
                <a:schemeClr val="accent2"/>
              </a:buClr>
              <a:buSzPct val="85000"/>
              <a:buFont typeface="Wingdings 2"/>
              <a:buChar char=""/>
            </a:pPr>
            <a:r>
              <a:rPr lang="en-US" sz="2200" dirty="0" smtClean="0">
                <a:solidFill>
                  <a:srgbClr val="7030A0"/>
                </a:solidFill>
              </a:rPr>
              <a:t>Premier reunion du </a:t>
            </a:r>
            <a:r>
              <a:rPr lang="fr-FR" sz="2200" dirty="0" smtClean="0">
                <a:solidFill>
                  <a:srgbClr val="7030A0"/>
                </a:solidFill>
              </a:rPr>
              <a:t>groupe</a:t>
            </a:r>
            <a:r>
              <a:rPr lang="en-US" sz="2200" dirty="0" smtClean="0">
                <a:solidFill>
                  <a:srgbClr val="7030A0"/>
                </a:solidFill>
              </a:rPr>
              <a:t> de </a:t>
            </a:r>
            <a:r>
              <a:rPr lang="fr-FR" sz="2200" dirty="0" smtClean="0">
                <a:solidFill>
                  <a:srgbClr val="7030A0"/>
                </a:solidFill>
              </a:rPr>
              <a:t>travaux</a:t>
            </a:r>
            <a:r>
              <a:rPr lang="en-US" sz="2200" dirty="0" smtClean="0">
                <a:solidFill>
                  <a:srgbClr val="7030A0"/>
                </a:solidFill>
              </a:rPr>
              <a:t> </a:t>
            </a:r>
            <a:r>
              <a:rPr lang="fr-FR" sz="2200" dirty="0" smtClean="0">
                <a:solidFill>
                  <a:srgbClr val="7030A0"/>
                </a:solidFill>
              </a:rPr>
              <a:t>sur</a:t>
            </a:r>
            <a:r>
              <a:rPr lang="en-US" sz="2200" dirty="0" smtClean="0">
                <a:solidFill>
                  <a:srgbClr val="7030A0"/>
                </a:solidFill>
              </a:rPr>
              <a:t> </a:t>
            </a:r>
            <a:r>
              <a:rPr lang="fr-FR" sz="2200" dirty="0" smtClean="0">
                <a:solidFill>
                  <a:srgbClr val="7030A0"/>
                </a:solidFill>
              </a:rPr>
              <a:t>la rédaction d'un nouveau protocole sur la Gestion Intégrée Zones Côtières (GIZC) à la Convention de Nairobi</a:t>
            </a:r>
            <a:endParaRPr lang="en-US" sz="2200" dirty="0" smtClean="0">
              <a:solidFill>
                <a:srgbClr val="7030A0"/>
              </a:solidFill>
            </a:endParaRPr>
          </a:p>
          <a:p>
            <a:pPr marL="731520" lvl="1" indent="-274320" algn="just">
              <a:spcBef>
                <a:spcPts val="600"/>
              </a:spcBef>
              <a:buClr>
                <a:schemeClr val="accent2"/>
              </a:buClr>
              <a:buSzPct val="85000"/>
              <a:buFont typeface="Wingdings 2"/>
              <a:buChar char=""/>
            </a:pPr>
            <a:endParaRPr lang="en-US" dirty="0" smtClean="0">
              <a:solidFill>
                <a:srgbClr val="7030A0"/>
              </a:solidFill>
            </a:endParaRPr>
          </a:p>
          <a:p>
            <a:pPr marL="731520" lvl="1" indent="-274320" algn="just">
              <a:spcBef>
                <a:spcPts val="600"/>
              </a:spcBef>
              <a:buClr>
                <a:schemeClr val="accent2"/>
              </a:buClr>
              <a:buSzPct val="85000"/>
              <a:buFont typeface="Wingdings 2"/>
              <a:buChar char=""/>
            </a:pPr>
            <a:endParaRPr lang="en-US" dirty="0" smtClean="0">
              <a:solidFill>
                <a:srgbClr val="7030A0"/>
              </a:solidFill>
            </a:endParaRPr>
          </a:p>
          <a:p>
            <a:pPr marL="274320" indent="-274320" algn="just">
              <a:spcBef>
                <a:spcPts val="600"/>
              </a:spcBef>
              <a:buClr>
                <a:schemeClr val="accent2"/>
              </a:buClr>
              <a:buSzPct val="85000"/>
              <a:buFont typeface="Wingdings 2"/>
              <a:buChar char=""/>
            </a:pPr>
            <a:r>
              <a:rPr lang="en-US" sz="2400" b="1" dirty="0" err="1" smtClean="0">
                <a:solidFill>
                  <a:srgbClr val="7030A0"/>
                </a:solidFill>
              </a:rPr>
              <a:t>ReCoMaP</a:t>
            </a:r>
            <a:r>
              <a:rPr lang="en-US" sz="2400" b="1" dirty="0" smtClean="0">
                <a:solidFill>
                  <a:srgbClr val="7030A0"/>
                </a:solidFill>
              </a:rPr>
              <a:t> Regional ICZM Protocol, 2011</a:t>
            </a:r>
          </a:p>
          <a:p>
            <a:pPr marL="731520" lvl="1" indent="-274320" algn="just">
              <a:spcBef>
                <a:spcPts val="600"/>
              </a:spcBef>
              <a:buClr>
                <a:schemeClr val="accent2"/>
              </a:buClr>
              <a:buSzPct val="85000"/>
              <a:buFont typeface="Wingdings 2"/>
              <a:buChar char=""/>
            </a:pPr>
            <a:r>
              <a:rPr lang="fr-FR" sz="2200" dirty="0" smtClean="0">
                <a:solidFill>
                  <a:srgbClr val="7030A0"/>
                </a:solidFill>
              </a:rPr>
              <a:t>Eté attendue en Juillet 2011</a:t>
            </a:r>
          </a:p>
          <a:p>
            <a:pPr marL="731520" lvl="1" indent="-274320" algn="just">
              <a:spcBef>
                <a:spcPts val="600"/>
              </a:spcBef>
              <a:buClr>
                <a:schemeClr val="accent2"/>
              </a:buClr>
              <a:buSzPct val="85000"/>
              <a:buFont typeface="Wingdings 2"/>
              <a:buChar char=""/>
            </a:pPr>
            <a:endParaRPr lang="en-US" dirty="0" smtClean="0">
              <a:solidFill>
                <a:srgbClr val="7030A0"/>
              </a:solidFill>
            </a:endParaRPr>
          </a:p>
          <a:p>
            <a:pPr marL="274320" indent="-274320" algn="just">
              <a:spcBef>
                <a:spcPts val="600"/>
              </a:spcBef>
              <a:buClr>
                <a:schemeClr val="accent2"/>
              </a:buClr>
              <a:buSzPct val="85000"/>
              <a:buFont typeface="Wingdings 2"/>
              <a:buChar char=""/>
            </a:pPr>
            <a:endParaRPr lang="en-US" dirty="0" smtClean="0">
              <a:solidFill>
                <a:srgbClr val="7030A0"/>
              </a:solidFill>
            </a:endParaRPr>
          </a:p>
          <a:p>
            <a:pPr marL="731520" lvl="1" indent="-274320" algn="just">
              <a:spcBef>
                <a:spcPts val="600"/>
              </a:spcBef>
              <a:buClr>
                <a:schemeClr val="accent2"/>
              </a:buClr>
              <a:buSzPct val="85000"/>
              <a:buFont typeface="Wingdings 2"/>
              <a:buChar char=""/>
            </a:pPr>
            <a:endParaRPr lang="en-US" dirty="0" smtClean="0">
              <a:solidFill>
                <a:srgbClr val="7030A0"/>
              </a:solidFill>
            </a:endParaRPr>
          </a:p>
          <a:p>
            <a:pPr marL="274320" indent="-274320" algn="just">
              <a:spcBef>
                <a:spcPts val="600"/>
              </a:spcBef>
              <a:buClr>
                <a:schemeClr val="accent2"/>
              </a:buClr>
              <a:buSzPct val="85000"/>
              <a:buFont typeface="Wingdings 2"/>
              <a:buChar char=""/>
            </a:pPr>
            <a:endParaRPr lang="en-US" dirty="0" smtClean="0">
              <a:solidFill>
                <a:srgbClr val="7030A0"/>
              </a:solidFill>
            </a:endParaRPr>
          </a:p>
          <a:p>
            <a:pPr marL="731520" lvl="1" indent="-274320" algn="just">
              <a:spcBef>
                <a:spcPts val="600"/>
              </a:spcBef>
              <a:buClr>
                <a:schemeClr val="accent2"/>
              </a:buClr>
              <a:buSzPct val="85000"/>
              <a:buFont typeface="Wingdings 2"/>
              <a:buChar char=""/>
            </a:pPr>
            <a:endParaRPr lang="en-US" dirty="0" smtClean="0">
              <a:solidFill>
                <a:srgbClr val="7030A0"/>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4495800"/>
            <a:ext cx="8153400" cy="1143000"/>
          </a:xfrm>
        </p:spPr>
        <p:txBody>
          <a:bodyPr>
            <a:noAutofit/>
          </a:bodyPr>
          <a:lstStyle/>
          <a:p>
            <a:pPr algn="ctr"/>
            <a:r>
              <a:rPr lang="en-US" sz="6600" b="1" spc="300" dirty="0" smtClean="0">
                <a:solidFill>
                  <a:schemeClr val="accent5">
                    <a:lumMod val="75000"/>
                  </a:schemeClr>
                </a:solidFill>
                <a:effectLst>
                  <a:outerShdw blurRad="38100" dist="38100" dir="2700000" algn="tl">
                    <a:srgbClr val="000000">
                      <a:alpha val="43137"/>
                    </a:srgbClr>
                  </a:outerShdw>
                </a:effectLst>
                <a:latin typeface="Lucida Handwriting" pitchFamily="66" charset="0"/>
              </a:rPr>
              <a:t>MERCI DE VOTRE ATTENTION!</a:t>
            </a:r>
            <a:endParaRPr lang="en-US" sz="6600" b="1" spc="300" dirty="0">
              <a:solidFill>
                <a:schemeClr val="accent5">
                  <a:lumMod val="75000"/>
                </a:schemeClr>
              </a:solidFill>
              <a:effectLst>
                <a:outerShdw blurRad="38100" dist="38100" dir="2700000" algn="tl">
                  <a:srgbClr val="000000">
                    <a:alpha val="43137"/>
                  </a:srgbClr>
                </a:outerShdw>
              </a:effectLst>
              <a:latin typeface="Lucida Handwriting" pitchFamily="66" charset="0"/>
            </a:endParaRPr>
          </a:p>
        </p:txBody>
      </p:sp>
      <p:sp>
        <p:nvSpPr>
          <p:cNvPr id="4" name="Rectangle 3"/>
          <p:cNvSpPr/>
          <p:nvPr/>
        </p:nvSpPr>
        <p:spPr>
          <a:xfrm>
            <a:off x="990600" y="0"/>
            <a:ext cx="8153400" cy="2062103"/>
          </a:xfrm>
          <a:prstGeom prst="rect">
            <a:avLst/>
          </a:prstGeom>
        </p:spPr>
        <p:txBody>
          <a:bodyPr wrap="square">
            <a:spAutoFit/>
          </a:bodyPr>
          <a:lstStyle/>
          <a:p>
            <a:pPr algn="ctr"/>
            <a:r>
              <a:rPr lang="en-US" sz="3200" b="1" dirty="0" smtClean="0">
                <a:solidFill>
                  <a:srgbClr val="7030A0"/>
                </a:solidFill>
              </a:rPr>
              <a:t>“ </a:t>
            </a:r>
            <a:r>
              <a:rPr lang="fr-FR" sz="3200" b="1" dirty="0" smtClean="0">
                <a:solidFill>
                  <a:srgbClr val="7030A0"/>
                </a:solidFill>
              </a:rPr>
              <a:t>La pire des douleurs que l’homme peut avoir c’est de prendre connaissance des dégâts et de ne pas pouvoir réagir ’’</a:t>
            </a:r>
            <a:endParaRPr lang="en-US" sz="3200" b="1" dirty="0" smtClean="0">
              <a:solidFill>
                <a:srgbClr val="7030A0"/>
              </a:solidFill>
            </a:endParaRPr>
          </a:p>
          <a:p>
            <a:pPr algn="r"/>
            <a:r>
              <a:rPr lang="en-US" sz="3200" b="1" dirty="0" smtClean="0">
                <a:solidFill>
                  <a:srgbClr val="7030A0"/>
                </a:solidFill>
              </a:rPr>
              <a:t>- Herodotus </a:t>
            </a:r>
            <a:endParaRPr lang="en-US" sz="3200" b="1" dirty="0">
              <a:solidFill>
                <a:srgbClr val="7030A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8" name="Group 7"/>
          <p:cNvGrpSpPr/>
          <p:nvPr/>
        </p:nvGrpSpPr>
        <p:grpSpPr>
          <a:xfrm>
            <a:off x="0" y="0"/>
            <a:ext cx="9144001" cy="6934200"/>
            <a:chOff x="0" y="0"/>
            <a:chExt cx="9144001" cy="6934200"/>
          </a:xfrm>
        </p:grpSpPr>
        <p:pic>
          <p:nvPicPr>
            <p:cNvPr id="4" name="Picture 3" descr="Algiers_coast.jpg"/>
            <p:cNvPicPr>
              <a:picLocks noChangeAspect="1"/>
            </p:cNvPicPr>
            <p:nvPr/>
          </p:nvPicPr>
          <p:blipFill>
            <a:blip r:embed="rId2" cstate="print"/>
            <a:stretch>
              <a:fillRect/>
            </a:stretch>
          </p:blipFill>
          <p:spPr>
            <a:xfrm>
              <a:off x="0" y="0"/>
              <a:ext cx="4572000" cy="3429000"/>
            </a:xfrm>
            <a:prstGeom prst="rect">
              <a:avLst/>
            </a:prstGeom>
            <a:ln w="38100">
              <a:solidFill>
                <a:schemeClr val="bg1"/>
              </a:solidFill>
            </a:ln>
          </p:spPr>
        </p:pic>
        <p:pic>
          <p:nvPicPr>
            <p:cNvPr id="5" name="Picture 4" descr="C0035555-Rubbish_on_a_beach-SPL.jpg"/>
            <p:cNvPicPr>
              <a:picLocks noChangeAspect="1"/>
            </p:cNvPicPr>
            <p:nvPr/>
          </p:nvPicPr>
          <p:blipFill>
            <a:blip r:embed="rId3" cstate="print"/>
            <a:stretch>
              <a:fillRect/>
            </a:stretch>
          </p:blipFill>
          <p:spPr>
            <a:xfrm>
              <a:off x="4648200" y="1"/>
              <a:ext cx="4495800" cy="3429000"/>
            </a:xfrm>
            <a:prstGeom prst="rect">
              <a:avLst/>
            </a:prstGeom>
            <a:ln w="38100">
              <a:solidFill>
                <a:schemeClr val="bg1"/>
              </a:solidFill>
            </a:ln>
          </p:spPr>
        </p:pic>
        <p:pic>
          <p:nvPicPr>
            <p:cNvPr id="6" name="Picture 5" descr="images.jpg"/>
            <p:cNvPicPr>
              <a:picLocks noChangeAspect="1"/>
            </p:cNvPicPr>
            <p:nvPr/>
          </p:nvPicPr>
          <p:blipFill>
            <a:blip r:embed="rId4" cstate="print"/>
            <a:stretch>
              <a:fillRect/>
            </a:stretch>
          </p:blipFill>
          <p:spPr>
            <a:xfrm>
              <a:off x="4648201" y="3505200"/>
              <a:ext cx="4495800" cy="3429000"/>
            </a:xfrm>
            <a:prstGeom prst="rect">
              <a:avLst/>
            </a:prstGeom>
            <a:ln w="38100">
              <a:solidFill>
                <a:schemeClr val="bg1"/>
              </a:solidFill>
            </a:ln>
          </p:spPr>
        </p:pic>
        <p:pic>
          <p:nvPicPr>
            <p:cNvPr id="7" name="Picture 6" descr="northern-coast.jpg"/>
            <p:cNvPicPr>
              <a:picLocks noChangeAspect="1"/>
            </p:cNvPicPr>
            <p:nvPr/>
          </p:nvPicPr>
          <p:blipFill>
            <a:blip r:embed="rId5" cstate="print"/>
            <a:stretch>
              <a:fillRect/>
            </a:stretch>
          </p:blipFill>
          <p:spPr>
            <a:xfrm>
              <a:off x="0" y="3505200"/>
              <a:ext cx="4572000" cy="3429000"/>
            </a:xfrm>
            <a:prstGeom prst="rect">
              <a:avLst/>
            </a:prstGeom>
            <a:ln w="38100">
              <a:solidFill>
                <a:schemeClr val="bg1"/>
              </a:solidFill>
            </a:ln>
          </p:spPr>
        </p:pic>
      </p:grpSp>
      <p:sp>
        <p:nvSpPr>
          <p:cNvPr id="9" name="TextBox 8"/>
          <p:cNvSpPr txBox="1"/>
          <p:nvPr/>
        </p:nvSpPr>
        <p:spPr>
          <a:xfrm>
            <a:off x="0" y="3048000"/>
            <a:ext cx="9144000" cy="692497"/>
          </a:xfrm>
          <a:prstGeom prst="rect">
            <a:avLst/>
          </a:prstGeom>
          <a:noFill/>
        </p:spPr>
        <p:txBody>
          <a:bodyPr wrap="square" rtlCol="0">
            <a:spAutoFit/>
          </a:bodyPr>
          <a:lstStyle/>
          <a:p>
            <a:pPr algn="ctr"/>
            <a:r>
              <a:rPr lang="fr-FR" sz="3900" b="1" spc="300" dirty="0" smtClean="0">
                <a:solidFill>
                  <a:srgbClr val="FF0000"/>
                </a:solidFill>
              </a:rPr>
              <a:t>La Gestion Des Zones Côtières?</a:t>
            </a:r>
            <a:endParaRPr lang="fr-FR" sz="3900" b="1" spc="300" dirty="0">
              <a:solidFill>
                <a:srgbClr val="FF00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0"/>
            <a:ext cx="8153400" cy="6858000"/>
          </a:xfrm>
        </p:spPr>
        <p:txBody>
          <a:bodyPr>
            <a:normAutofit fontScale="85000" lnSpcReduction="20000"/>
          </a:bodyPr>
          <a:lstStyle/>
          <a:p>
            <a:pPr marL="519113" indent="-436563" algn="just">
              <a:lnSpc>
                <a:spcPct val="120000"/>
              </a:lnSpc>
            </a:pPr>
            <a:r>
              <a:rPr lang="fr-FR" dirty="0" smtClean="0">
                <a:solidFill>
                  <a:srgbClr val="7030A0"/>
                </a:solidFill>
              </a:rPr>
              <a:t>La côte ‘semble’ fonctionner a tous les usages tout en nous fournissant les usages et services selon notre demande!!</a:t>
            </a:r>
          </a:p>
          <a:p>
            <a:pPr marL="519113" indent="-436563" algn="just">
              <a:lnSpc>
                <a:spcPct val="120000"/>
              </a:lnSpc>
            </a:pPr>
            <a:endParaRPr lang="fr-FR" dirty="0" smtClean="0">
              <a:solidFill>
                <a:srgbClr val="7030A0"/>
              </a:solidFill>
            </a:endParaRPr>
          </a:p>
          <a:p>
            <a:pPr marL="519113" indent="-436563">
              <a:lnSpc>
                <a:spcPct val="150000"/>
              </a:lnSpc>
            </a:pPr>
            <a:r>
              <a:rPr lang="fr-FR" dirty="0" smtClean="0">
                <a:solidFill>
                  <a:srgbClr val="7030A0"/>
                </a:solidFill>
              </a:rPr>
              <a:t>Cependant, la question </a:t>
            </a:r>
            <a:r>
              <a:rPr lang="fr-FR" b="1" dirty="0" smtClean="0">
                <a:solidFill>
                  <a:srgbClr val="7030A0"/>
                </a:solidFill>
              </a:rPr>
              <a:t>N'EST PAS </a:t>
            </a:r>
            <a:r>
              <a:rPr lang="fr-FR" dirty="0" smtClean="0">
                <a:solidFill>
                  <a:srgbClr val="7030A0"/>
                </a:solidFill>
              </a:rPr>
              <a:t>le </a:t>
            </a:r>
            <a:r>
              <a:rPr lang="fr-FR" b="1" u="sng" dirty="0" smtClean="0">
                <a:solidFill>
                  <a:srgbClr val="7030A0"/>
                </a:solidFill>
              </a:rPr>
              <a:t>PRÉSENT</a:t>
            </a:r>
            <a:r>
              <a:rPr lang="fr-FR" dirty="0" smtClean="0">
                <a:solidFill>
                  <a:srgbClr val="7030A0"/>
                </a:solidFill>
              </a:rPr>
              <a:t>!!</a:t>
            </a:r>
          </a:p>
          <a:p>
            <a:pPr marL="519113" indent="-436563">
              <a:lnSpc>
                <a:spcPct val="150000"/>
              </a:lnSpc>
            </a:pPr>
            <a:endParaRPr lang="fr-FR" dirty="0" smtClean="0">
              <a:solidFill>
                <a:srgbClr val="7030A0"/>
              </a:solidFill>
            </a:endParaRPr>
          </a:p>
          <a:p>
            <a:pPr marL="519113" indent="-436563">
              <a:lnSpc>
                <a:spcPct val="110000"/>
              </a:lnSpc>
            </a:pPr>
            <a:r>
              <a:rPr lang="fr-FR" dirty="0" smtClean="0">
                <a:solidFill>
                  <a:srgbClr val="7030A0"/>
                </a:solidFill>
              </a:rPr>
              <a:t>La question est de savoir si cette tendance peut être </a:t>
            </a:r>
            <a:r>
              <a:rPr lang="fr-FR" b="1" dirty="0" smtClean="0">
                <a:solidFill>
                  <a:srgbClr val="7030A0"/>
                </a:solidFill>
              </a:rPr>
              <a:t>maintenu </a:t>
            </a:r>
            <a:r>
              <a:rPr lang="fr-FR" dirty="0" smtClean="0">
                <a:solidFill>
                  <a:srgbClr val="7030A0"/>
                </a:solidFill>
              </a:rPr>
              <a:t>et </a:t>
            </a:r>
            <a:r>
              <a:rPr lang="fr-FR" b="1" dirty="0" smtClean="0">
                <a:solidFill>
                  <a:srgbClr val="7030A0"/>
                </a:solidFill>
              </a:rPr>
              <a:t>prolong</a:t>
            </a:r>
            <a:r>
              <a:rPr lang="fr-FR" b="1" dirty="0" smtClean="0">
                <a:solidFill>
                  <a:srgbClr val="7030A0"/>
                </a:solidFill>
                <a:latin typeface="Cambria"/>
              </a:rPr>
              <a:t>é</a:t>
            </a:r>
            <a:r>
              <a:rPr lang="fr-FR" dirty="0" smtClean="0">
                <a:solidFill>
                  <a:srgbClr val="7030A0"/>
                </a:solidFill>
              </a:rPr>
              <a:t> dans le </a:t>
            </a:r>
            <a:r>
              <a:rPr lang="fr-FR" b="1" u="sng" dirty="0" smtClean="0">
                <a:solidFill>
                  <a:srgbClr val="7030A0"/>
                </a:solidFill>
              </a:rPr>
              <a:t>FUTUR</a:t>
            </a:r>
            <a:r>
              <a:rPr lang="fr-FR" dirty="0" smtClean="0">
                <a:solidFill>
                  <a:srgbClr val="7030A0"/>
                </a:solidFill>
              </a:rPr>
              <a:t>??</a:t>
            </a:r>
          </a:p>
          <a:p>
            <a:pPr marL="519113" indent="-436563">
              <a:lnSpc>
                <a:spcPct val="150000"/>
              </a:lnSpc>
            </a:pPr>
            <a:endParaRPr lang="fr-FR" dirty="0" smtClean="0">
              <a:solidFill>
                <a:srgbClr val="7030A0"/>
              </a:solidFill>
            </a:endParaRPr>
          </a:p>
          <a:p>
            <a:pPr marL="519113" indent="-436563">
              <a:lnSpc>
                <a:spcPct val="110000"/>
              </a:lnSpc>
            </a:pPr>
            <a:r>
              <a:rPr lang="fr-FR" dirty="0" smtClean="0">
                <a:solidFill>
                  <a:srgbClr val="7030A0"/>
                </a:solidFill>
              </a:rPr>
              <a:t>Il est donc primordiale d’avoir une forme de gestion des zones côtières??</a:t>
            </a:r>
          </a:p>
          <a:p>
            <a:pPr marL="519113" indent="-436563">
              <a:lnSpc>
                <a:spcPct val="150000"/>
              </a:lnSpc>
            </a:pPr>
            <a:endParaRPr lang="fr-FR" dirty="0" smtClean="0">
              <a:solidFill>
                <a:srgbClr val="7030A0"/>
              </a:solidFill>
            </a:endParaRPr>
          </a:p>
          <a:p>
            <a:pPr marL="519113" indent="-436563" algn="ctr">
              <a:lnSpc>
                <a:spcPct val="150000"/>
              </a:lnSpc>
              <a:buNone/>
            </a:pPr>
            <a:r>
              <a:rPr lang="fr-FR" b="1" dirty="0" smtClean="0">
                <a:solidFill>
                  <a:srgbClr val="7030A0"/>
                </a:solidFill>
              </a:rPr>
              <a:t>LA GESTION INTÉGRÉE DES ZONES CÔTIÈRES</a:t>
            </a:r>
            <a:endParaRPr lang="fr-FR" dirty="0">
              <a:solidFill>
                <a:srgbClr val="7030A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0"/>
            <a:ext cx="8153400" cy="1143000"/>
          </a:xfrm>
        </p:spPr>
        <p:txBody>
          <a:bodyPr>
            <a:noAutofit/>
          </a:bodyPr>
          <a:lstStyle/>
          <a:p>
            <a:r>
              <a:rPr lang="fr-FR" sz="3600" b="1" spc="300" dirty="0" smtClean="0">
                <a:solidFill>
                  <a:schemeClr val="accent5">
                    <a:lumMod val="75000"/>
                  </a:schemeClr>
                </a:solidFill>
              </a:rPr>
              <a:t>LA GESTION INTÉGRÉE DES ZONES CÔTIÈRES (GIZC)</a:t>
            </a:r>
            <a:endParaRPr lang="fr-FR" sz="3600" b="1" spc="300" dirty="0">
              <a:solidFill>
                <a:schemeClr val="accent5">
                  <a:lumMod val="75000"/>
                </a:schemeClr>
              </a:solidFill>
            </a:endParaRPr>
          </a:p>
        </p:txBody>
      </p:sp>
      <p:sp>
        <p:nvSpPr>
          <p:cNvPr id="3" name="Content Placeholder 2"/>
          <p:cNvSpPr>
            <a:spLocks noGrp="1"/>
          </p:cNvSpPr>
          <p:nvPr>
            <p:ph idx="1"/>
          </p:nvPr>
        </p:nvSpPr>
        <p:spPr>
          <a:xfrm>
            <a:off x="990600" y="1295400"/>
            <a:ext cx="8153400" cy="4800600"/>
          </a:xfrm>
        </p:spPr>
        <p:txBody>
          <a:bodyPr>
            <a:noAutofit/>
          </a:bodyPr>
          <a:lstStyle/>
          <a:p>
            <a:pPr marL="466725" indent="-466725" algn="just"/>
            <a:r>
              <a:rPr lang="fr-FR" sz="2200" dirty="0" smtClean="0">
                <a:solidFill>
                  <a:srgbClr val="7030A0"/>
                </a:solidFill>
              </a:rPr>
              <a:t>Une approche intégrée envers les deux composantes terrestres et maritimes de la côte</a:t>
            </a:r>
            <a:endParaRPr lang="en-GB" sz="2200" b="1" dirty="0" smtClean="0">
              <a:solidFill>
                <a:srgbClr val="7030A0"/>
              </a:solidFill>
            </a:endParaRPr>
          </a:p>
          <a:p>
            <a:pPr marL="466725" indent="-466725" algn="just">
              <a:buNone/>
            </a:pPr>
            <a:endParaRPr lang="en-GB" sz="2200" dirty="0" smtClean="0">
              <a:solidFill>
                <a:srgbClr val="7030A0"/>
              </a:solidFill>
            </a:endParaRPr>
          </a:p>
          <a:p>
            <a:pPr marL="466725" indent="-466725" algn="just"/>
            <a:r>
              <a:rPr lang="fr-FR" sz="2200" dirty="0" smtClean="0">
                <a:solidFill>
                  <a:srgbClr val="7030A0"/>
                </a:solidFill>
              </a:rPr>
              <a:t>Un processus de </a:t>
            </a:r>
            <a:r>
              <a:rPr lang="fr-FR" sz="2200" b="1" dirty="0" smtClean="0">
                <a:solidFill>
                  <a:srgbClr val="7030A0"/>
                </a:solidFill>
              </a:rPr>
              <a:t>gestion de la côte </a:t>
            </a:r>
            <a:r>
              <a:rPr lang="fr-FR" sz="2200" dirty="0" smtClean="0">
                <a:solidFill>
                  <a:srgbClr val="7030A0"/>
                </a:solidFill>
              </a:rPr>
              <a:t>à l'aide d'une </a:t>
            </a:r>
            <a:r>
              <a:rPr lang="fr-FR" sz="2200" b="1" dirty="0" smtClean="0">
                <a:solidFill>
                  <a:srgbClr val="7030A0"/>
                </a:solidFill>
              </a:rPr>
              <a:t>approche intégrée</a:t>
            </a:r>
            <a:endParaRPr lang="en-US" sz="2200" b="1" dirty="0" smtClean="0">
              <a:solidFill>
                <a:srgbClr val="7030A0"/>
              </a:solidFill>
            </a:endParaRPr>
          </a:p>
          <a:p>
            <a:pPr marL="466725" indent="-466725" algn="just"/>
            <a:endParaRPr lang="en-US" sz="2200" dirty="0" smtClean="0">
              <a:solidFill>
                <a:srgbClr val="7030A0"/>
              </a:solidFill>
            </a:endParaRPr>
          </a:p>
          <a:p>
            <a:pPr marL="466725" indent="-466725" algn="just"/>
            <a:r>
              <a:rPr lang="fr-FR" sz="2200" dirty="0" smtClean="0">
                <a:solidFill>
                  <a:srgbClr val="7030A0"/>
                </a:solidFill>
              </a:rPr>
              <a:t>Prend en considération </a:t>
            </a:r>
            <a:r>
              <a:rPr lang="fr-FR" sz="2200" b="1" dirty="0" smtClean="0">
                <a:solidFill>
                  <a:srgbClr val="7030A0"/>
                </a:solidFill>
              </a:rPr>
              <a:t>TOUS les aspects d’une zone côtière </a:t>
            </a:r>
            <a:r>
              <a:rPr lang="fr-FR" sz="2200" dirty="0" smtClean="0">
                <a:solidFill>
                  <a:srgbClr val="7030A0"/>
                </a:solidFill>
              </a:rPr>
              <a:t>y compris les limites géographiques et politiques </a:t>
            </a:r>
          </a:p>
          <a:p>
            <a:pPr marL="466725" indent="-466725" algn="just"/>
            <a:endParaRPr lang="en-US" sz="2200" dirty="0" smtClean="0">
              <a:solidFill>
                <a:srgbClr val="7030A0"/>
              </a:solidFill>
            </a:endParaRPr>
          </a:p>
          <a:p>
            <a:pPr marL="466725" indent="-466725" algn="just"/>
            <a:r>
              <a:rPr lang="fr-FR" sz="2200" dirty="0" smtClean="0">
                <a:solidFill>
                  <a:srgbClr val="7030A0"/>
                </a:solidFill>
              </a:rPr>
              <a:t>Afin d'atteindre la </a:t>
            </a:r>
            <a:r>
              <a:rPr lang="fr-FR" sz="2200" b="1" dirty="0" smtClean="0">
                <a:solidFill>
                  <a:srgbClr val="7030A0"/>
                </a:solidFill>
              </a:rPr>
              <a:t>DURABILITÉ</a:t>
            </a:r>
          </a:p>
          <a:p>
            <a:pPr marL="466725" indent="-466725" algn="just">
              <a:buNone/>
            </a:pPr>
            <a:endParaRPr lang="en-GB" sz="2200" dirty="0" smtClean="0">
              <a:solidFill>
                <a:srgbClr val="7030A0"/>
              </a:solidFill>
            </a:endParaRPr>
          </a:p>
          <a:p>
            <a:pPr marL="466725" indent="-466725" algn="just"/>
            <a:r>
              <a:rPr lang="fr-FR" sz="2200" dirty="0" smtClean="0">
                <a:solidFill>
                  <a:srgbClr val="7030A0"/>
                </a:solidFill>
              </a:rPr>
              <a:t>Processus </a:t>
            </a:r>
            <a:r>
              <a:rPr lang="fr-FR" sz="2200" b="1" dirty="0" smtClean="0">
                <a:solidFill>
                  <a:srgbClr val="7030A0"/>
                </a:solidFill>
              </a:rPr>
              <a:t>d'harmoniser les différentes politiques </a:t>
            </a:r>
            <a:r>
              <a:rPr lang="fr-FR" sz="2200" dirty="0" smtClean="0">
                <a:solidFill>
                  <a:srgbClr val="7030A0"/>
                </a:solidFill>
              </a:rPr>
              <a:t>et des </a:t>
            </a:r>
            <a:r>
              <a:rPr lang="fr-FR" sz="2200" b="1" dirty="0" smtClean="0">
                <a:solidFill>
                  <a:srgbClr val="7030A0"/>
                </a:solidFill>
              </a:rPr>
              <a:t>structures de prise de décision </a:t>
            </a:r>
            <a:r>
              <a:rPr lang="fr-FR" sz="2200" dirty="0" smtClean="0">
                <a:solidFill>
                  <a:srgbClr val="7030A0"/>
                </a:solidFill>
              </a:rPr>
              <a:t>afin d'encourager une action concertée vers la réalisation des </a:t>
            </a:r>
            <a:r>
              <a:rPr lang="fr-FR" sz="2200" b="1" dirty="0" smtClean="0">
                <a:solidFill>
                  <a:srgbClr val="7030A0"/>
                </a:solidFill>
              </a:rPr>
              <a:t>objectifs spécifiques</a:t>
            </a:r>
            <a:endParaRPr lang="en-GB" sz="2200" b="1" dirty="0" smtClean="0">
              <a:solidFill>
                <a:srgbClr val="7030A0"/>
              </a:solidFill>
            </a:endParaRPr>
          </a:p>
          <a:p>
            <a:pPr algn="just"/>
            <a:endParaRPr lang="en-US" sz="2200" dirty="0">
              <a:solidFill>
                <a:srgbClr val="7030A0"/>
              </a:solidFill>
            </a:endParaRPr>
          </a:p>
        </p:txBody>
      </p:sp>
      <p:pic>
        <p:nvPicPr>
          <p:cNvPr id="4" name="Picture 2" descr="C:\Program Files\Microsoft Office\MEDIA\CAGCAT10\j0293844.wmf"/>
          <p:cNvPicPr>
            <a:picLocks noChangeAspect="1" noChangeArrowheads="1"/>
          </p:cNvPicPr>
          <p:nvPr/>
        </p:nvPicPr>
        <p:blipFill>
          <a:blip r:embed="rId3" cstate="print"/>
          <a:srcRect/>
          <a:stretch>
            <a:fillRect/>
          </a:stretch>
        </p:blipFill>
        <p:spPr bwMode="auto">
          <a:xfrm>
            <a:off x="8274428" y="0"/>
            <a:ext cx="869572" cy="9144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1143000" y="838199"/>
          <a:ext cx="7924800" cy="5943600"/>
        </p:xfrm>
        <a:graphic>
          <a:graphicData uri="http://schemas.openxmlformats.org/drawingml/2006/table">
            <a:tbl>
              <a:tblPr/>
              <a:tblGrid>
                <a:gridCol w="1719532"/>
                <a:gridCol w="6205268"/>
              </a:tblGrid>
              <a:tr h="457200">
                <a:tc>
                  <a:txBody>
                    <a:bodyPr/>
                    <a:lstStyle/>
                    <a:p>
                      <a:pPr marL="0" marR="0" algn="ctr">
                        <a:lnSpc>
                          <a:spcPct val="115000"/>
                        </a:lnSpc>
                        <a:spcBef>
                          <a:spcPts val="0"/>
                        </a:spcBef>
                        <a:spcAft>
                          <a:spcPts val="0"/>
                        </a:spcAft>
                      </a:pPr>
                      <a:r>
                        <a:rPr lang="fr-FR" sz="2000" b="1" noProof="0" dirty="0" smtClean="0">
                          <a:latin typeface="Times New Roman"/>
                          <a:ea typeface="Calibri"/>
                          <a:cs typeface="Times New Roman"/>
                        </a:rPr>
                        <a:t>ANNÉE</a:t>
                      </a:r>
                      <a:endParaRPr lang="fr-FR" sz="1800" noProof="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marL="0" marR="0" algn="ctr">
                        <a:lnSpc>
                          <a:spcPct val="115000"/>
                        </a:lnSpc>
                        <a:spcBef>
                          <a:spcPts val="0"/>
                        </a:spcBef>
                        <a:spcAft>
                          <a:spcPts val="0"/>
                        </a:spcAft>
                      </a:pPr>
                      <a:r>
                        <a:rPr lang="fr-FR" sz="2000" b="1" noProof="0" dirty="0" smtClean="0">
                          <a:latin typeface="Times New Roman"/>
                          <a:ea typeface="Calibri"/>
                          <a:cs typeface="Times New Roman"/>
                        </a:rPr>
                        <a:t>CARACTÉRISTIQUES</a:t>
                      </a:r>
                      <a:endParaRPr lang="fr-FR" sz="1800" noProof="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r>
              <a:tr h="457200">
                <a:tc rowSpan="3">
                  <a:txBody>
                    <a:bodyPr/>
                    <a:lstStyle/>
                    <a:p>
                      <a:pPr marL="0" marR="0" algn="ctr">
                        <a:lnSpc>
                          <a:spcPct val="115000"/>
                        </a:lnSpc>
                        <a:spcBef>
                          <a:spcPts val="0"/>
                        </a:spcBef>
                        <a:spcAft>
                          <a:spcPts val="0"/>
                        </a:spcAft>
                      </a:pPr>
                      <a:endParaRPr lang="fr-FR" sz="2000" noProof="0" dirty="0" smtClean="0">
                        <a:latin typeface="Times New Roman"/>
                        <a:ea typeface="Calibri"/>
                        <a:cs typeface="Times New Roman"/>
                      </a:endParaRPr>
                    </a:p>
                    <a:p>
                      <a:pPr marL="0" marR="0" algn="ctr">
                        <a:lnSpc>
                          <a:spcPct val="115000"/>
                        </a:lnSpc>
                        <a:spcBef>
                          <a:spcPts val="0"/>
                        </a:spcBef>
                        <a:spcAft>
                          <a:spcPts val="0"/>
                        </a:spcAft>
                      </a:pPr>
                      <a:r>
                        <a:rPr lang="fr-FR" sz="2000" noProof="0" dirty="0" smtClean="0">
                          <a:latin typeface="Times New Roman"/>
                          <a:ea typeface="Calibri"/>
                          <a:cs typeface="Times New Roman"/>
                        </a:rPr>
                        <a:t>1950 – 1970</a:t>
                      </a:r>
                      <a:endParaRPr lang="fr-FR" sz="1800" noProof="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lnSpc>
                          <a:spcPct val="115000"/>
                        </a:lnSpc>
                        <a:spcBef>
                          <a:spcPts val="0"/>
                        </a:spcBef>
                        <a:spcAft>
                          <a:spcPts val="0"/>
                        </a:spcAft>
                        <a:buFont typeface="Calibri"/>
                        <a:buChar char="-"/>
                      </a:pPr>
                      <a:r>
                        <a:rPr lang="fr-FR" sz="2000" noProof="0" dirty="0" smtClean="0">
                          <a:latin typeface="Times New Roman"/>
                          <a:ea typeface="Calibri"/>
                          <a:cs typeface="Times New Roman"/>
                        </a:rPr>
                        <a:t>Sectorielle</a:t>
                      </a:r>
                      <a:r>
                        <a:rPr lang="fr-FR" sz="2000" baseline="0" noProof="0" dirty="0" smtClean="0">
                          <a:latin typeface="Times New Roman"/>
                          <a:ea typeface="Calibri"/>
                          <a:cs typeface="Times New Roman"/>
                        </a:rPr>
                        <a:t> et Environnementale</a:t>
                      </a:r>
                      <a:endParaRPr lang="fr-FR" sz="1800" noProof="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7200">
                <a:tc vMerge="1">
                  <a:txBody>
                    <a:bodyPr/>
                    <a:lstStyle/>
                    <a:p>
                      <a:endParaRPr lang="en-US"/>
                    </a:p>
                  </a:txBody>
                  <a:tcPr/>
                </a:tc>
                <a:tc>
                  <a:txBody>
                    <a:bodyPr/>
                    <a:lstStyle/>
                    <a:p>
                      <a:pPr marL="342900" marR="0" lvl="0" indent="-342900">
                        <a:lnSpc>
                          <a:spcPct val="115000"/>
                        </a:lnSpc>
                        <a:spcBef>
                          <a:spcPts val="0"/>
                        </a:spcBef>
                        <a:spcAft>
                          <a:spcPts val="0"/>
                        </a:spcAft>
                        <a:buFont typeface="Calibri"/>
                        <a:buChar char="-"/>
                      </a:pPr>
                      <a:r>
                        <a:rPr lang="fr-FR" sz="2000" noProof="0" dirty="0" smtClean="0">
                          <a:latin typeface="Times New Roman"/>
                          <a:ea typeface="Calibri"/>
                          <a:cs typeface="Times New Roman"/>
                        </a:rPr>
                        <a:t>Les Hommes étaient</a:t>
                      </a:r>
                      <a:r>
                        <a:rPr lang="fr-FR" sz="2000" baseline="0" noProof="0" dirty="0" smtClean="0">
                          <a:latin typeface="Times New Roman"/>
                          <a:ea typeface="Calibri"/>
                          <a:cs typeface="Times New Roman"/>
                        </a:rPr>
                        <a:t> Contre la Nature</a:t>
                      </a:r>
                      <a:endParaRPr lang="fr-FR" sz="1800" noProof="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7200">
                <a:tc vMerge="1">
                  <a:txBody>
                    <a:bodyPr/>
                    <a:lstStyle/>
                    <a:p>
                      <a:endParaRPr lang="en-US"/>
                    </a:p>
                  </a:txBody>
                  <a:tcPr/>
                </a:tc>
                <a:tc>
                  <a:txBody>
                    <a:bodyPr/>
                    <a:lstStyle/>
                    <a:p>
                      <a:pPr marL="342900" marR="0" lvl="0" indent="-342900">
                        <a:lnSpc>
                          <a:spcPct val="115000"/>
                        </a:lnSpc>
                        <a:spcBef>
                          <a:spcPts val="0"/>
                        </a:spcBef>
                        <a:spcAft>
                          <a:spcPts val="0"/>
                        </a:spcAft>
                        <a:buFont typeface="Calibri"/>
                        <a:buChar char="-"/>
                      </a:pPr>
                      <a:r>
                        <a:rPr lang="fr-FR" sz="2000" noProof="0" dirty="0" smtClean="0">
                          <a:latin typeface="Times New Roman"/>
                          <a:ea typeface="Calibri"/>
                          <a:cs typeface="Times New Roman"/>
                        </a:rPr>
                        <a:t>Réactif</a:t>
                      </a:r>
                      <a:endParaRPr lang="fr-FR" sz="1800" noProof="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7200">
                <a:tc rowSpan="3">
                  <a:txBody>
                    <a:bodyPr/>
                    <a:lstStyle/>
                    <a:p>
                      <a:pPr marL="0" marR="0" algn="ctr">
                        <a:lnSpc>
                          <a:spcPct val="115000"/>
                        </a:lnSpc>
                        <a:spcBef>
                          <a:spcPts val="0"/>
                        </a:spcBef>
                        <a:spcAft>
                          <a:spcPts val="0"/>
                        </a:spcAft>
                      </a:pPr>
                      <a:endParaRPr lang="fr-FR" sz="2000" noProof="0" dirty="0" smtClean="0">
                        <a:latin typeface="Times New Roman"/>
                        <a:ea typeface="Calibri"/>
                        <a:cs typeface="Times New Roman"/>
                      </a:endParaRPr>
                    </a:p>
                    <a:p>
                      <a:pPr marL="0" marR="0" algn="ctr">
                        <a:lnSpc>
                          <a:spcPct val="115000"/>
                        </a:lnSpc>
                        <a:spcBef>
                          <a:spcPts val="0"/>
                        </a:spcBef>
                        <a:spcAft>
                          <a:spcPts val="0"/>
                        </a:spcAft>
                      </a:pPr>
                      <a:r>
                        <a:rPr lang="fr-FR" sz="2000" noProof="0" dirty="0" smtClean="0">
                          <a:latin typeface="Times New Roman"/>
                          <a:ea typeface="Calibri"/>
                          <a:cs typeface="Times New Roman"/>
                        </a:rPr>
                        <a:t>1970 – 1990</a:t>
                      </a:r>
                      <a:endParaRPr lang="fr-FR" sz="1800" noProof="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c>
                  <a:txBody>
                    <a:bodyPr/>
                    <a:lstStyle/>
                    <a:p>
                      <a:pPr marL="342900" marR="0" lvl="0" indent="-342900">
                        <a:lnSpc>
                          <a:spcPct val="115000"/>
                        </a:lnSpc>
                        <a:spcBef>
                          <a:spcPts val="0"/>
                        </a:spcBef>
                        <a:spcAft>
                          <a:spcPts val="0"/>
                        </a:spcAft>
                        <a:buFont typeface="Calibri"/>
                        <a:buChar char="-"/>
                      </a:pPr>
                      <a:r>
                        <a:rPr lang="fr-FR" sz="2000" noProof="0" dirty="0" smtClean="0">
                          <a:latin typeface="Times New Roman"/>
                          <a:ea typeface="Calibri"/>
                          <a:cs typeface="Times New Roman"/>
                        </a:rPr>
                        <a:t>Progrès dans l’EIE</a:t>
                      </a:r>
                      <a:endParaRPr lang="fr-FR" sz="1800" noProof="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r>
              <a:tr h="457200">
                <a:tc vMerge="1">
                  <a:txBody>
                    <a:bodyPr/>
                    <a:lstStyle/>
                    <a:p>
                      <a:endParaRPr lang="en-US"/>
                    </a:p>
                  </a:txBody>
                  <a:tcPr/>
                </a:tc>
                <a:tc>
                  <a:txBody>
                    <a:bodyPr/>
                    <a:lstStyle/>
                    <a:p>
                      <a:pPr marL="342900" marR="0" lvl="0" indent="-342900">
                        <a:lnSpc>
                          <a:spcPct val="115000"/>
                        </a:lnSpc>
                        <a:spcBef>
                          <a:spcPts val="0"/>
                        </a:spcBef>
                        <a:spcAft>
                          <a:spcPts val="0"/>
                        </a:spcAft>
                        <a:buFont typeface="Calibri"/>
                        <a:buChar char="-"/>
                      </a:pPr>
                      <a:r>
                        <a:rPr lang="fr-FR" sz="2000" noProof="0" dirty="0" smtClean="0">
                          <a:latin typeface="Times New Roman"/>
                          <a:ea typeface="Calibri"/>
                          <a:cs typeface="Times New Roman"/>
                        </a:rPr>
                        <a:t>Sensibilisation</a:t>
                      </a:r>
                      <a:r>
                        <a:rPr lang="fr-FR" sz="2000" baseline="0" noProof="0" dirty="0" smtClean="0">
                          <a:latin typeface="Times New Roman"/>
                          <a:ea typeface="Calibri"/>
                          <a:cs typeface="Times New Roman"/>
                        </a:rPr>
                        <a:t> Ecologique Accrue</a:t>
                      </a:r>
                      <a:endParaRPr lang="fr-FR" sz="1800" noProof="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r>
              <a:tr h="457200">
                <a:tc vMerge="1">
                  <a:txBody>
                    <a:bodyPr/>
                    <a:lstStyle/>
                    <a:p>
                      <a:endParaRPr lang="en-US"/>
                    </a:p>
                  </a:txBody>
                  <a:tcPr/>
                </a:tc>
                <a:tc>
                  <a:txBody>
                    <a:bodyPr/>
                    <a:lstStyle/>
                    <a:p>
                      <a:pPr marL="342900" marR="0" lvl="0" indent="-342900">
                        <a:lnSpc>
                          <a:spcPct val="115000"/>
                        </a:lnSpc>
                        <a:spcBef>
                          <a:spcPts val="0"/>
                        </a:spcBef>
                        <a:spcAft>
                          <a:spcPts val="0"/>
                        </a:spcAft>
                        <a:buFont typeface="Calibri"/>
                        <a:buChar char="-"/>
                      </a:pPr>
                      <a:r>
                        <a:rPr lang="fr-FR" sz="2000" noProof="0" dirty="0" smtClean="0">
                          <a:latin typeface="Times New Roman"/>
                          <a:ea typeface="Calibri"/>
                          <a:cs typeface="Times New Roman"/>
                        </a:rPr>
                        <a:t>Proactive et Réactive</a:t>
                      </a:r>
                      <a:endParaRPr lang="fr-FR" sz="1800" noProof="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DFEC"/>
                    </a:solidFill>
                  </a:tcPr>
                </a:tc>
              </a:tr>
              <a:tr h="457200">
                <a:tc rowSpan="3">
                  <a:txBody>
                    <a:bodyPr/>
                    <a:lstStyle/>
                    <a:p>
                      <a:pPr marL="0" marR="0" algn="ctr">
                        <a:lnSpc>
                          <a:spcPct val="115000"/>
                        </a:lnSpc>
                        <a:spcBef>
                          <a:spcPts val="0"/>
                        </a:spcBef>
                        <a:spcAft>
                          <a:spcPts val="0"/>
                        </a:spcAft>
                      </a:pPr>
                      <a:endParaRPr lang="fr-FR" sz="2000" noProof="0" dirty="0" smtClean="0">
                        <a:latin typeface="Times New Roman"/>
                        <a:ea typeface="Calibri"/>
                        <a:cs typeface="Times New Roman"/>
                      </a:endParaRPr>
                    </a:p>
                    <a:p>
                      <a:pPr marL="0" marR="0" algn="ctr">
                        <a:lnSpc>
                          <a:spcPct val="115000"/>
                        </a:lnSpc>
                        <a:spcBef>
                          <a:spcPts val="0"/>
                        </a:spcBef>
                        <a:spcAft>
                          <a:spcPts val="0"/>
                        </a:spcAft>
                      </a:pPr>
                      <a:r>
                        <a:rPr lang="fr-FR" sz="2000" noProof="0" dirty="0" smtClean="0">
                          <a:latin typeface="Times New Roman"/>
                          <a:ea typeface="Calibri"/>
                          <a:cs typeface="Times New Roman"/>
                        </a:rPr>
                        <a:t>1990 – présent</a:t>
                      </a:r>
                      <a:endParaRPr lang="fr-FR" sz="1800" noProof="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BF8F"/>
                    </a:solidFill>
                  </a:tcPr>
                </a:tc>
                <a:tc>
                  <a:txBody>
                    <a:bodyPr/>
                    <a:lstStyle/>
                    <a:p>
                      <a:pPr marL="342900" marR="0" lvl="0" indent="-342900">
                        <a:lnSpc>
                          <a:spcPct val="115000"/>
                        </a:lnSpc>
                        <a:spcBef>
                          <a:spcPts val="0"/>
                        </a:spcBef>
                        <a:spcAft>
                          <a:spcPts val="0"/>
                        </a:spcAft>
                        <a:buFont typeface="Calibri"/>
                        <a:buChar char="-"/>
                      </a:pPr>
                      <a:r>
                        <a:rPr lang="fr-FR" sz="2000" noProof="0" dirty="0" smtClean="0">
                          <a:latin typeface="Times New Roman"/>
                          <a:ea typeface="Calibri"/>
                          <a:cs typeface="Times New Roman"/>
                        </a:rPr>
                        <a:t>Une</a:t>
                      </a:r>
                      <a:r>
                        <a:rPr lang="fr-FR" sz="2000" baseline="0" noProof="0" dirty="0" smtClean="0">
                          <a:latin typeface="Times New Roman"/>
                          <a:ea typeface="Calibri"/>
                          <a:cs typeface="Times New Roman"/>
                        </a:rPr>
                        <a:t> Emphase sur le Développement Durable</a:t>
                      </a:r>
                      <a:endParaRPr lang="fr-FR" sz="1800" noProof="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BF8F"/>
                    </a:solidFill>
                  </a:tcPr>
                </a:tc>
              </a:tr>
              <a:tr h="457200">
                <a:tc vMerge="1">
                  <a:txBody>
                    <a:bodyPr/>
                    <a:lstStyle/>
                    <a:p>
                      <a:endParaRPr lang="en-US"/>
                    </a:p>
                  </a:txBody>
                  <a:tcPr/>
                </a:tc>
                <a:tc>
                  <a:txBody>
                    <a:bodyPr/>
                    <a:lstStyle/>
                    <a:p>
                      <a:pPr marL="342900" marR="0" lvl="0" indent="-342900">
                        <a:lnSpc>
                          <a:spcPct val="115000"/>
                        </a:lnSpc>
                        <a:spcBef>
                          <a:spcPts val="0"/>
                        </a:spcBef>
                        <a:spcAft>
                          <a:spcPts val="0"/>
                        </a:spcAft>
                        <a:buFont typeface="Calibri"/>
                        <a:buChar char="-"/>
                      </a:pPr>
                      <a:r>
                        <a:rPr lang="fr-FR" sz="2000" noProof="0" dirty="0" smtClean="0">
                          <a:latin typeface="Times New Roman"/>
                          <a:ea typeface="Calibri"/>
                          <a:cs typeface="Times New Roman"/>
                        </a:rPr>
                        <a:t>Un Accroissement dans</a:t>
                      </a:r>
                      <a:r>
                        <a:rPr lang="fr-FR" sz="2000" baseline="0" noProof="0" dirty="0" smtClean="0">
                          <a:latin typeface="Times New Roman"/>
                          <a:ea typeface="Calibri"/>
                          <a:cs typeface="Times New Roman"/>
                        </a:rPr>
                        <a:t> l</a:t>
                      </a:r>
                      <a:r>
                        <a:rPr lang="fr-FR" sz="2000" noProof="0" dirty="0" smtClean="0">
                          <a:latin typeface="Times New Roman"/>
                          <a:ea typeface="Calibri"/>
                          <a:cs typeface="Times New Roman"/>
                        </a:rPr>
                        <a:t>a Participation du Public </a:t>
                      </a:r>
                      <a:endParaRPr lang="fr-FR" sz="1800" noProof="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BF8F"/>
                    </a:solidFill>
                  </a:tcPr>
                </a:tc>
              </a:tr>
              <a:tr h="457200">
                <a:tc vMerge="1">
                  <a:txBody>
                    <a:bodyPr/>
                    <a:lstStyle/>
                    <a:p>
                      <a:endParaRPr lang="en-US"/>
                    </a:p>
                  </a:txBody>
                  <a:tcPr/>
                </a:tc>
                <a:tc>
                  <a:txBody>
                    <a:bodyPr/>
                    <a:lstStyle/>
                    <a:p>
                      <a:pPr marL="342900" marR="0" lvl="0" indent="-342900">
                        <a:lnSpc>
                          <a:spcPct val="115000"/>
                        </a:lnSpc>
                        <a:spcBef>
                          <a:spcPts val="0"/>
                        </a:spcBef>
                        <a:spcAft>
                          <a:spcPts val="0"/>
                        </a:spcAft>
                        <a:buFont typeface="Calibri"/>
                        <a:buChar char="-"/>
                      </a:pPr>
                      <a:r>
                        <a:rPr lang="fr-FR" sz="2000" noProof="0" dirty="0" smtClean="0">
                          <a:latin typeface="+mn-lt"/>
                          <a:ea typeface="Calibri"/>
                          <a:cs typeface="Times New Roman"/>
                        </a:rPr>
                        <a:t>La  Restauration Environnementale</a:t>
                      </a:r>
                      <a:endParaRPr lang="fr-FR" sz="1800" noProof="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BF8F"/>
                    </a:solidFill>
                  </a:tcPr>
                </a:tc>
              </a:tr>
              <a:tr h="457200">
                <a:tc rowSpan="3">
                  <a:txBody>
                    <a:bodyPr/>
                    <a:lstStyle/>
                    <a:p>
                      <a:pPr marL="0" marR="0" algn="ctr">
                        <a:lnSpc>
                          <a:spcPct val="115000"/>
                        </a:lnSpc>
                        <a:spcBef>
                          <a:spcPts val="0"/>
                        </a:spcBef>
                        <a:spcAft>
                          <a:spcPts val="0"/>
                        </a:spcAft>
                      </a:pPr>
                      <a:endParaRPr lang="fr-FR" sz="2000" noProof="0" dirty="0" smtClean="0">
                        <a:latin typeface="Times New Roman"/>
                        <a:ea typeface="Calibri"/>
                        <a:cs typeface="Times New Roman"/>
                      </a:endParaRPr>
                    </a:p>
                    <a:p>
                      <a:pPr marL="0" marR="0" algn="ctr">
                        <a:lnSpc>
                          <a:spcPct val="115000"/>
                        </a:lnSpc>
                        <a:spcBef>
                          <a:spcPts val="0"/>
                        </a:spcBef>
                        <a:spcAft>
                          <a:spcPts val="0"/>
                        </a:spcAft>
                      </a:pPr>
                      <a:r>
                        <a:rPr lang="fr-FR" sz="2000" noProof="0" dirty="0" smtClean="0">
                          <a:latin typeface="Times New Roman"/>
                          <a:ea typeface="Calibri"/>
                          <a:cs typeface="Times New Roman"/>
                        </a:rPr>
                        <a:t>Future?</a:t>
                      </a:r>
                      <a:endParaRPr lang="fr-FR" sz="1800" noProof="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565"/>
                    </a:solidFill>
                  </a:tcPr>
                </a:tc>
                <a:tc>
                  <a:txBody>
                    <a:bodyPr/>
                    <a:lstStyle/>
                    <a:p>
                      <a:pPr marL="342900" marR="0" lvl="0" indent="-342900">
                        <a:lnSpc>
                          <a:spcPct val="115000"/>
                        </a:lnSpc>
                        <a:spcBef>
                          <a:spcPts val="0"/>
                        </a:spcBef>
                        <a:spcAft>
                          <a:spcPts val="0"/>
                        </a:spcAft>
                        <a:buFont typeface="Calibri"/>
                        <a:buChar char="-"/>
                      </a:pPr>
                      <a:r>
                        <a:rPr lang="fr-FR" sz="2000" noProof="0" dirty="0" smtClean="0">
                          <a:latin typeface="Times New Roman"/>
                          <a:ea typeface="Calibri"/>
                          <a:cs typeface="Times New Roman"/>
                        </a:rPr>
                        <a:t>Le Multi Usage de la Gestion des Conflits</a:t>
                      </a:r>
                      <a:endParaRPr lang="fr-FR" sz="1800" noProof="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565"/>
                    </a:solidFill>
                  </a:tcPr>
                </a:tc>
              </a:tr>
              <a:tr h="457200">
                <a:tc vMerge="1">
                  <a:txBody>
                    <a:bodyPr/>
                    <a:lstStyle/>
                    <a:p>
                      <a:endParaRPr lang="en-US"/>
                    </a:p>
                  </a:txBody>
                  <a:tcPr/>
                </a:tc>
                <a:tc>
                  <a:txBody>
                    <a:bodyPr/>
                    <a:lstStyle/>
                    <a:p>
                      <a:pPr marL="342900" marR="0" lvl="0" indent="-342900">
                        <a:lnSpc>
                          <a:spcPct val="115000"/>
                        </a:lnSpc>
                        <a:spcBef>
                          <a:spcPts val="0"/>
                        </a:spcBef>
                        <a:spcAft>
                          <a:spcPts val="0"/>
                        </a:spcAft>
                        <a:buFont typeface="Calibri"/>
                        <a:buChar char="-"/>
                      </a:pPr>
                      <a:r>
                        <a:rPr lang="fr-FR" sz="2000" noProof="0" dirty="0" smtClean="0">
                          <a:latin typeface="Times New Roman"/>
                          <a:ea typeface="Calibri"/>
                          <a:cs typeface="Times New Roman"/>
                        </a:rPr>
                        <a:t>Des Travaux dans la Nature</a:t>
                      </a:r>
                      <a:endParaRPr lang="fr-FR" sz="1800" noProof="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565"/>
                    </a:solidFill>
                  </a:tcPr>
                </a:tc>
              </a:tr>
              <a:tr h="457200">
                <a:tc vMerge="1">
                  <a:txBody>
                    <a:bodyPr/>
                    <a:lstStyle/>
                    <a:p>
                      <a:endParaRPr lang="en-US"/>
                    </a:p>
                  </a:txBody>
                  <a:tcPr/>
                </a:tc>
                <a:tc>
                  <a:txBody>
                    <a:bodyPr/>
                    <a:lstStyle/>
                    <a:p>
                      <a:pPr marL="342900" marR="0" lvl="0" indent="-342900">
                        <a:lnSpc>
                          <a:spcPct val="115000"/>
                        </a:lnSpc>
                        <a:spcBef>
                          <a:spcPts val="0"/>
                        </a:spcBef>
                        <a:spcAft>
                          <a:spcPts val="0"/>
                        </a:spcAft>
                        <a:buFont typeface="Calibri"/>
                        <a:buChar char="-"/>
                      </a:pPr>
                      <a:r>
                        <a:rPr lang="fr-FR" sz="2000" noProof="0" dirty="0" smtClean="0">
                          <a:latin typeface="Times New Roman"/>
                          <a:ea typeface="Calibri"/>
                          <a:cs typeface="Times New Roman"/>
                        </a:rPr>
                        <a:t>Le couplage de la Gouvernance et</a:t>
                      </a:r>
                      <a:r>
                        <a:rPr lang="fr-FR" sz="2000" baseline="0" noProof="0" dirty="0" smtClean="0">
                          <a:latin typeface="Times New Roman"/>
                          <a:ea typeface="Calibri"/>
                          <a:cs typeface="Times New Roman"/>
                        </a:rPr>
                        <a:t> la Gestion</a:t>
                      </a:r>
                      <a:endParaRPr lang="fr-FR" sz="1800" noProof="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565"/>
                    </a:solidFill>
                  </a:tcPr>
                </a:tc>
              </a:tr>
            </a:tbl>
          </a:graphicData>
        </a:graphic>
      </p:graphicFrame>
      <p:sp>
        <p:nvSpPr>
          <p:cNvPr id="6" name="Title 1"/>
          <p:cNvSpPr txBox="1">
            <a:spLocks/>
          </p:cNvSpPr>
          <p:nvPr/>
        </p:nvSpPr>
        <p:spPr>
          <a:xfrm>
            <a:off x="990600" y="0"/>
            <a:ext cx="8153400" cy="1143000"/>
          </a:xfrm>
          <a:prstGeom prst="rect">
            <a:avLst/>
          </a:prstGeom>
        </p:spPr>
        <p:txBody>
          <a:bodyPr>
            <a:noAutofit/>
          </a:bodyPr>
          <a:lstStyle/>
          <a:p>
            <a:pPr lvl="0">
              <a:spcBef>
                <a:spcPct val="0"/>
              </a:spcBef>
            </a:pPr>
            <a:r>
              <a:rPr lang="en-US" sz="3600" b="1" dirty="0" smtClean="0">
                <a:solidFill>
                  <a:schemeClr val="accent5">
                    <a:lumMod val="75000"/>
                  </a:schemeClr>
                </a:solidFill>
                <a:effectLst>
                  <a:outerShdw blurRad="50000" dist="30000" dir="5400000" algn="tl" rotWithShape="0">
                    <a:srgbClr val="000000">
                      <a:alpha val="30000"/>
                    </a:srgbClr>
                  </a:outerShdw>
                </a:effectLst>
                <a:latin typeface="+mj-lt"/>
                <a:ea typeface="+mj-ea"/>
                <a:cs typeface="+mj-cs"/>
              </a:rPr>
              <a:t>L’HISTOIRE DE LA GIZC</a:t>
            </a:r>
            <a:endParaRPr kumimoji="0" lang="en-US" sz="3600" b="1" i="0" u="none" strike="noStrike" kern="1200" cap="none" spc="0" normalizeH="0" baseline="0" noProof="0" dirty="0">
              <a:ln>
                <a:noFill/>
              </a:ln>
              <a:solidFill>
                <a:schemeClr val="accent5">
                  <a:lumMod val="75000"/>
                </a:schemeClr>
              </a:solidFill>
              <a:effectLst>
                <a:outerShdw blurRad="50000" dist="30000" dir="5400000" algn="tl" rotWithShape="0">
                  <a:srgbClr val="000000">
                    <a:alpha val="30000"/>
                  </a:srgbClr>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0"/>
            <a:ext cx="7498080" cy="1143000"/>
          </a:xfrm>
        </p:spPr>
        <p:txBody>
          <a:bodyPr>
            <a:normAutofit/>
          </a:bodyPr>
          <a:lstStyle/>
          <a:p>
            <a:r>
              <a:rPr lang="fr-FR" b="1" dirty="0" smtClean="0">
                <a:solidFill>
                  <a:schemeClr val="accent5">
                    <a:lumMod val="75000"/>
                  </a:schemeClr>
                </a:solidFill>
              </a:rPr>
              <a:t>L’Origine</a:t>
            </a:r>
            <a:r>
              <a:rPr lang="en-US" b="1" dirty="0" smtClean="0">
                <a:solidFill>
                  <a:schemeClr val="accent5">
                    <a:lumMod val="75000"/>
                  </a:schemeClr>
                </a:solidFill>
              </a:rPr>
              <a:t> de la GIZC</a:t>
            </a:r>
            <a:endParaRPr lang="en-US" b="1" dirty="0">
              <a:solidFill>
                <a:schemeClr val="accent5">
                  <a:lumMod val="75000"/>
                </a:schemeClr>
              </a:solidFill>
            </a:endParaRPr>
          </a:p>
        </p:txBody>
      </p:sp>
      <p:sp>
        <p:nvSpPr>
          <p:cNvPr id="3" name="Content Placeholder 2"/>
          <p:cNvSpPr>
            <a:spLocks noGrp="1"/>
          </p:cNvSpPr>
          <p:nvPr>
            <p:ph idx="1"/>
          </p:nvPr>
        </p:nvSpPr>
        <p:spPr>
          <a:xfrm>
            <a:off x="990600" y="1295400"/>
            <a:ext cx="8153400" cy="4800600"/>
          </a:xfrm>
        </p:spPr>
        <p:txBody>
          <a:bodyPr>
            <a:normAutofit fontScale="77500" lnSpcReduction="20000"/>
          </a:bodyPr>
          <a:lstStyle/>
          <a:p>
            <a:pPr marL="465138" indent="-465138">
              <a:lnSpc>
                <a:spcPct val="110000"/>
              </a:lnSpc>
            </a:pPr>
            <a:r>
              <a:rPr lang="fr-FR" dirty="0" smtClean="0">
                <a:solidFill>
                  <a:srgbClr val="7030A0"/>
                </a:solidFill>
              </a:rPr>
              <a:t>Les divers environnements côtiers du monde sont menacées par les défis extraordinaires de l'exploitation des ressources humaines, le développement des infrastructures et les changements climatiques</a:t>
            </a:r>
            <a:endParaRPr lang="en-GB" dirty="0" smtClean="0">
              <a:solidFill>
                <a:srgbClr val="7030A0"/>
              </a:solidFill>
            </a:endParaRPr>
          </a:p>
          <a:p>
            <a:pPr marL="465138" indent="-465138">
              <a:lnSpc>
                <a:spcPct val="110000"/>
              </a:lnSpc>
            </a:pPr>
            <a:endParaRPr lang="en-US" dirty="0" smtClean="0">
              <a:solidFill>
                <a:srgbClr val="7030A0"/>
              </a:solidFill>
            </a:endParaRPr>
          </a:p>
          <a:p>
            <a:pPr marL="465138" indent="-465138">
              <a:lnSpc>
                <a:spcPct val="110000"/>
              </a:lnSpc>
            </a:pPr>
            <a:r>
              <a:rPr lang="fr-FR" dirty="0" smtClean="0">
                <a:solidFill>
                  <a:srgbClr val="7030A0"/>
                </a:solidFill>
              </a:rPr>
              <a:t>Le concept de GIZC fut émergé en 1992 lors du </a:t>
            </a:r>
            <a:r>
              <a:rPr lang="fr-FR" b="1" dirty="0" smtClean="0">
                <a:solidFill>
                  <a:srgbClr val="7030A0"/>
                </a:solidFill>
              </a:rPr>
              <a:t>Sommet de la Terre de Rio de Janeiro</a:t>
            </a:r>
            <a:endParaRPr lang="en-US" b="1" dirty="0" smtClean="0">
              <a:solidFill>
                <a:srgbClr val="7030A0"/>
              </a:solidFill>
            </a:endParaRPr>
          </a:p>
          <a:p>
            <a:pPr marL="465138" indent="-465138">
              <a:lnSpc>
                <a:spcPct val="110000"/>
              </a:lnSpc>
            </a:pPr>
            <a:endParaRPr lang="en-US" dirty="0" smtClean="0">
              <a:solidFill>
                <a:srgbClr val="7030A0"/>
              </a:solidFill>
            </a:endParaRPr>
          </a:p>
          <a:p>
            <a:pPr marL="465138" indent="-465138">
              <a:lnSpc>
                <a:spcPct val="110000"/>
              </a:lnSpc>
            </a:pPr>
            <a:r>
              <a:rPr lang="fr-FR" dirty="0" smtClean="0">
                <a:solidFill>
                  <a:srgbClr val="7030A0"/>
                </a:solidFill>
              </a:rPr>
              <a:t>Par la suite, il y a une prise de conscience croissante qu’une zone côtière doit être </a:t>
            </a:r>
            <a:r>
              <a:rPr lang="fr-FR" b="1" dirty="0" smtClean="0">
                <a:solidFill>
                  <a:srgbClr val="7030A0"/>
                </a:solidFill>
              </a:rPr>
              <a:t>planifier</a:t>
            </a:r>
            <a:r>
              <a:rPr lang="fr-FR" dirty="0" smtClean="0">
                <a:solidFill>
                  <a:srgbClr val="7030A0"/>
                </a:solidFill>
              </a:rPr>
              <a:t> et </a:t>
            </a:r>
            <a:r>
              <a:rPr lang="fr-FR" b="1" dirty="0" smtClean="0">
                <a:solidFill>
                  <a:srgbClr val="7030A0"/>
                </a:solidFill>
              </a:rPr>
              <a:t>gérer</a:t>
            </a:r>
            <a:r>
              <a:rPr lang="fr-FR" dirty="0" smtClean="0">
                <a:solidFill>
                  <a:srgbClr val="7030A0"/>
                </a:solidFill>
              </a:rPr>
              <a:t> afin d'assurer le </a:t>
            </a:r>
            <a:r>
              <a:rPr lang="fr-FR" b="1" dirty="0" smtClean="0">
                <a:solidFill>
                  <a:srgbClr val="7030A0"/>
                </a:solidFill>
              </a:rPr>
              <a:t>développement durable </a:t>
            </a:r>
            <a:r>
              <a:rPr lang="fr-FR" dirty="0" smtClean="0">
                <a:solidFill>
                  <a:srgbClr val="7030A0"/>
                </a:solidFill>
              </a:rPr>
              <a:t>de l'environnement et de </a:t>
            </a:r>
            <a:r>
              <a:rPr lang="fr-FR" b="1" dirty="0" smtClean="0">
                <a:solidFill>
                  <a:srgbClr val="7030A0"/>
                </a:solidFill>
              </a:rPr>
              <a:t>l'atténuation des pratiques antérieures</a:t>
            </a:r>
            <a:endParaRPr lang="en-US" b="1" dirty="0" smtClean="0">
              <a:solidFill>
                <a:srgbClr val="7030A0"/>
              </a:solidFill>
            </a:endParaRPr>
          </a:p>
          <a:p>
            <a:pPr marL="465138" indent="-465138">
              <a:lnSpc>
                <a:spcPct val="110000"/>
              </a:lnSpc>
            </a:pPr>
            <a:endParaRPr lang="en-US" dirty="0">
              <a:solidFill>
                <a:srgbClr val="7030A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7498080" cy="1143000"/>
          </a:xfrm>
        </p:spPr>
        <p:txBody>
          <a:bodyPr/>
          <a:lstStyle/>
          <a:p>
            <a:r>
              <a:rPr lang="en-US" b="1" dirty="0" smtClean="0">
                <a:solidFill>
                  <a:schemeClr val="accent5">
                    <a:lumMod val="75000"/>
                  </a:schemeClr>
                </a:solidFill>
              </a:rPr>
              <a:t>GIZC?</a:t>
            </a:r>
            <a:endParaRPr lang="en-US" b="1" dirty="0">
              <a:solidFill>
                <a:schemeClr val="accent5">
                  <a:lumMod val="75000"/>
                </a:schemeClr>
              </a:solidFill>
            </a:endParaRPr>
          </a:p>
        </p:txBody>
      </p:sp>
      <p:sp>
        <p:nvSpPr>
          <p:cNvPr id="3" name="Content Placeholder 2"/>
          <p:cNvSpPr>
            <a:spLocks noGrp="1"/>
          </p:cNvSpPr>
          <p:nvPr>
            <p:ph idx="1"/>
          </p:nvPr>
        </p:nvSpPr>
        <p:spPr>
          <a:xfrm>
            <a:off x="990600" y="1219200"/>
            <a:ext cx="8153400" cy="4800600"/>
          </a:xfrm>
        </p:spPr>
        <p:txBody>
          <a:bodyPr>
            <a:normAutofit fontScale="70000" lnSpcReduction="20000"/>
          </a:bodyPr>
          <a:lstStyle/>
          <a:p>
            <a:pPr>
              <a:defRPr/>
            </a:pPr>
            <a:r>
              <a:rPr lang="fr-FR" sz="3400" dirty="0" smtClean="0">
                <a:solidFill>
                  <a:srgbClr val="7030A0"/>
                </a:solidFill>
              </a:rPr>
              <a:t>Une </a:t>
            </a:r>
            <a:r>
              <a:rPr lang="fr-FR" sz="3400" u="sng" dirty="0" smtClean="0">
                <a:solidFill>
                  <a:srgbClr val="7030A0"/>
                </a:solidFill>
              </a:rPr>
              <a:t>approche intégrée ou commune </a:t>
            </a:r>
            <a:r>
              <a:rPr lang="fr-FR" sz="3400" dirty="0" smtClean="0">
                <a:solidFill>
                  <a:srgbClr val="7030A0"/>
                </a:solidFill>
              </a:rPr>
              <a:t>vers les différents intérêts</a:t>
            </a:r>
            <a:endParaRPr lang="en-GB" sz="3400" dirty="0" smtClean="0">
              <a:solidFill>
                <a:srgbClr val="7030A0"/>
              </a:solidFill>
            </a:endParaRPr>
          </a:p>
          <a:p>
            <a:pPr>
              <a:buNone/>
              <a:defRPr/>
            </a:pPr>
            <a:r>
              <a:rPr lang="en-GB" sz="3400" dirty="0" smtClean="0">
                <a:solidFill>
                  <a:srgbClr val="7030A0"/>
                </a:solidFill>
              </a:rPr>
              <a:t/>
            </a:r>
            <a:br>
              <a:rPr lang="en-GB" sz="3400" dirty="0" smtClean="0">
                <a:solidFill>
                  <a:srgbClr val="7030A0"/>
                </a:solidFill>
              </a:rPr>
            </a:br>
            <a:r>
              <a:rPr lang="en-GB" sz="3400" dirty="0" smtClean="0">
                <a:solidFill>
                  <a:srgbClr val="7030A0"/>
                </a:solidFill>
              </a:rPr>
              <a:t> </a:t>
            </a:r>
          </a:p>
          <a:p>
            <a:pPr>
              <a:defRPr/>
            </a:pPr>
            <a:r>
              <a:rPr lang="fr-FR" sz="3400" u="sng" dirty="0" smtClean="0">
                <a:solidFill>
                  <a:srgbClr val="7030A0"/>
                </a:solidFill>
              </a:rPr>
              <a:t>Harmonise</a:t>
            </a:r>
            <a:r>
              <a:rPr lang="fr-FR" sz="3400" dirty="0" smtClean="0">
                <a:solidFill>
                  <a:srgbClr val="7030A0"/>
                </a:solidFill>
              </a:rPr>
              <a:t> les différentes structures politiques et les prise de décisions</a:t>
            </a:r>
            <a:endParaRPr lang="en-GB" sz="3400" dirty="0" smtClean="0">
              <a:solidFill>
                <a:srgbClr val="7030A0"/>
              </a:solidFill>
            </a:endParaRPr>
          </a:p>
          <a:p>
            <a:pPr>
              <a:buNone/>
              <a:defRPr/>
            </a:pPr>
            <a:r>
              <a:rPr lang="en-GB" sz="3400" dirty="0" smtClean="0">
                <a:solidFill>
                  <a:srgbClr val="7030A0"/>
                </a:solidFill>
              </a:rPr>
              <a:t/>
            </a:r>
            <a:br>
              <a:rPr lang="en-GB" sz="3400" dirty="0" smtClean="0">
                <a:solidFill>
                  <a:srgbClr val="7030A0"/>
                </a:solidFill>
              </a:rPr>
            </a:br>
            <a:endParaRPr lang="en-GB" sz="3400" dirty="0" smtClean="0">
              <a:solidFill>
                <a:srgbClr val="7030A0"/>
              </a:solidFill>
            </a:endParaRPr>
          </a:p>
          <a:p>
            <a:pPr>
              <a:defRPr/>
            </a:pPr>
            <a:r>
              <a:rPr lang="fr-FR" sz="3400" dirty="0" smtClean="0">
                <a:solidFill>
                  <a:srgbClr val="7030A0"/>
                </a:solidFill>
              </a:rPr>
              <a:t>Réunit des intervenants côtières pour une </a:t>
            </a:r>
            <a:r>
              <a:rPr lang="fr-FR" sz="3400" u="sng" dirty="0" smtClean="0">
                <a:solidFill>
                  <a:srgbClr val="7030A0"/>
                </a:solidFill>
              </a:rPr>
              <a:t>action concertée </a:t>
            </a:r>
            <a:r>
              <a:rPr lang="fr-FR" sz="3400" dirty="0" smtClean="0">
                <a:solidFill>
                  <a:srgbClr val="7030A0"/>
                </a:solidFill>
              </a:rPr>
              <a:t>vers des objectifs communs</a:t>
            </a:r>
            <a:endParaRPr lang="en-GB" sz="3400" dirty="0" smtClean="0">
              <a:solidFill>
                <a:srgbClr val="7030A0"/>
              </a:solidFill>
            </a:endParaRPr>
          </a:p>
          <a:p>
            <a:pPr>
              <a:buNone/>
              <a:defRPr/>
            </a:pPr>
            <a:r>
              <a:rPr lang="en-GB" sz="3400" dirty="0" smtClean="0">
                <a:solidFill>
                  <a:srgbClr val="7030A0"/>
                </a:solidFill>
              </a:rPr>
              <a:t/>
            </a:r>
            <a:br>
              <a:rPr lang="en-GB" sz="3400" dirty="0" smtClean="0">
                <a:solidFill>
                  <a:srgbClr val="7030A0"/>
                </a:solidFill>
              </a:rPr>
            </a:br>
            <a:r>
              <a:rPr lang="en-GB" sz="3400" dirty="0" smtClean="0">
                <a:solidFill>
                  <a:srgbClr val="7030A0"/>
                </a:solidFill>
              </a:rPr>
              <a:t> </a:t>
            </a:r>
          </a:p>
          <a:p>
            <a:pPr>
              <a:defRPr/>
            </a:pPr>
            <a:r>
              <a:rPr lang="fr-FR" sz="3400" dirty="0" smtClean="0">
                <a:solidFill>
                  <a:srgbClr val="7030A0"/>
                </a:solidFill>
              </a:rPr>
              <a:t>Combine différentes activités afin de considérer la côte d’une manière holistique.</a:t>
            </a:r>
            <a:endParaRPr lang="en-GB" sz="3400" dirty="0" smtClean="0">
              <a:solidFill>
                <a:srgbClr val="7030A0"/>
              </a:solidFill>
            </a:endParaRPr>
          </a:p>
          <a:p>
            <a:pPr>
              <a:defRPr/>
            </a:pPr>
            <a:endParaRPr lang="en-GB" dirty="0" smtClean="0">
              <a:solidFill>
                <a:srgbClr val="7030A0"/>
              </a:solidFill>
            </a:endParaRPr>
          </a:p>
          <a:p>
            <a:endParaRPr lang="en-US" dirty="0">
              <a:solidFill>
                <a:srgbClr val="7030A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971800"/>
            <a:ext cx="8153400" cy="1143000"/>
          </a:xfrm>
        </p:spPr>
        <p:txBody>
          <a:bodyPr>
            <a:noAutofit/>
          </a:bodyPr>
          <a:lstStyle/>
          <a:p>
            <a:pPr algn="ctr">
              <a:lnSpc>
                <a:spcPct val="150000"/>
              </a:lnSpc>
            </a:pPr>
            <a:r>
              <a:rPr lang="fr-FR" sz="3200" dirty="0" smtClean="0">
                <a:solidFill>
                  <a:srgbClr val="7030A0"/>
                </a:solidFill>
                <a:effectLst/>
                <a:latin typeface="+mn-lt"/>
              </a:rPr>
              <a:t>L'UNION EUROPÉENNE définit la GIZC comme un processus dynamique, multidisciplinaire et itératif afin de promouvoir la gestion durable des zones côtières.</a:t>
            </a:r>
            <a:br>
              <a:rPr lang="fr-FR" sz="3200" dirty="0" smtClean="0">
                <a:solidFill>
                  <a:srgbClr val="7030A0"/>
                </a:solidFill>
                <a:effectLst/>
                <a:latin typeface="+mn-lt"/>
              </a:rPr>
            </a:br>
            <a:r>
              <a:rPr lang="fr-FR" sz="3200" dirty="0" smtClean="0">
                <a:solidFill>
                  <a:srgbClr val="7030A0"/>
                </a:solidFill>
                <a:effectLst/>
                <a:latin typeface="+mn-lt"/>
              </a:rPr>
              <a:t/>
            </a:r>
            <a:br>
              <a:rPr lang="fr-FR" sz="3200" dirty="0" smtClean="0">
                <a:solidFill>
                  <a:srgbClr val="7030A0"/>
                </a:solidFill>
                <a:effectLst/>
                <a:latin typeface="+mn-lt"/>
              </a:rPr>
            </a:br>
            <a:r>
              <a:rPr lang="fr-FR" sz="3200" dirty="0" smtClean="0">
                <a:solidFill>
                  <a:srgbClr val="7030A0"/>
                </a:solidFill>
                <a:effectLst/>
                <a:latin typeface="+mn-lt"/>
              </a:rPr>
              <a:t>Cela englobe le cycle complet du collecte d'informations, la planification (au sens large), les prises de décisions, la gestion et le suivi de l'application de la GIZC. </a:t>
            </a:r>
            <a:br>
              <a:rPr lang="fr-FR" sz="3200" dirty="0" smtClean="0">
                <a:solidFill>
                  <a:srgbClr val="7030A0"/>
                </a:solidFill>
                <a:effectLst/>
                <a:latin typeface="+mn-lt"/>
              </a:rPr>
            </a:br>
            <a:endParaRPr lang="fr-FR" sz="3200" dirty="0">
              <a:solidFill>
                <a:srgbClr val="7030A0"/>
              </a:solidFill>
              <a:effectLst/>
              <a:latin typeface="+mn-lt"/>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1637</TotalTime>
  <Words>1485</Words>
  <Application>Microsoft Office PowerPoint</Application>
  <PresentationFormat>On-screen Show (4:3)</PresentationFormat>
  <Paragraphs>167</Paragraphs>
  <Slides>23</Slides>
  <Notes>4</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Solstice</vt:lpstr>
      <vt:lpstr>Atelier De Formation Sur Les Caractéristiques Essentielles De La Planification et La Gestion Intégrée Des Zones Côtières (GIZC)  </vt:lpstr>
      <vt:lpstr>Les Concepts de la Gestion Intégrée et la Planification des Zones Côtières</vt:lpstr>
      <vt:lpstr>Slide 3</vt:lpstr>
      <vt:lpstr>Slide 4</vt:lpstr>
      <vt:lpstr>LA GESTION INTÉGRÉE DES ZONES CÔTIÈRES (GIZC)</vt:lpstr>
      <vt:lpstr>Slide 6</vt:lpstr>
      <vt:lpstr>L’Origine de la GIZC</vt:lpstr>
      <vt:lpstr>GIZC?</vt:lpstr>
      <vt:lpstr>L'UNION EUROPÉENNE définit la GIZC comme un processus dynamique, multidisciplinaire et itératif afin de promouvoir la gestion durable des zones côtières.  Cela englobe le cycle complet du collecte d'informations, la planification (au sens large), les prises de décisions, la gestion et le suivi de l'application de la GIZC.  </vt:lpstr>
      <vt:lpstr>La GIZC comprend la participation et la coopération des intervenants pour évaluer les objectifs sociétaux dans une zone côtière et prend des mesures pour atteindre ces objectifs.   La GIZC vise sur le long terme a balancer les objectifs environnementales, économiques, sociaux culturels et récréatifs dans une limite dépendant sur des composants naturels.  </vt:lpstr>
      <vt:lpstr>Slide 11</vt:lpstr>
      <vt:lpstr>GIZC </vt:lpstr>
      <vt:lpstr>Slide 13</vt:lpstr>
      <vt:lpstr>Slide 14</vt:lpstr>
      <vt:lpstr>Les Recommandations Internationales pour La GIZC</vt:lpstr>
      <vt:lpstr>Slide 16</vt:lpstr>
      <vt:lpstr>Slide 17</vt:lpstr>
      <vt:lpstr>Slide 18</vt:lpstr>
      <vt:lpstr>Slide 19</vt:lpstr>
      <vt:lpstr>Slide 20</vt:lpstr>
      <vt:lpstr>Slide 21</vt:lpstr>
      <vt:lpstr>Slide 22</vt:lpstr>
      <vt:lpstr>MERCI DE VOTRE ATTENTION!</vt:lpstr>
    </vt:vector>
  </TitlesOfParts>
  <Company>Yashna Ltd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Session on Essential Features of an Integrated Coastal Zone Planning &amp; Management  Demo Sites: Kenya and Tanzania</dc:title>
  <dc:creator>Yashna</dc:creator>
  <cp:lastModifiedBy>Yashna</cp:lastModifiedBy>
  <cp:revision>23</cp:revision>
  <dcterms:created xsi:type="dcterms:W3CDTF">2011-10-12T05:21:00Z</dcterms:created>
  <dcterms:modified xsi:type="dcterms:W3CDTF">2012-02-02T19:08:49Z</dcterms:modified>
</cp:coreProperties>
</file>